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6" r:id="rId2"/>
    <p:sldId id="259" r:id="rId3"/>
    <p:sldId id="257" r:id="rId4"/>
    <p:sldId id="260" r:id="rId5"/>
    <p:sldId id="261" r:id="rId6"/>
    <p:sldId id="262" r:id="rId7"/>
    <p:sldId id="263" r:id="rId8"/>
    <p:sldId id="264" r:id="rId9"/>
    <p:sldId id="265" r:id="rId10"/>
    <p:sldId id="266" r:id="rId11"/>
    <p:sldId id="267" r:id="rId12"/>
    <p:sldId id="271"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112" d="100"/>
          <a:sy n="112" d="100"/>
        </p:scale>
        <p:origin x="-1312"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10/29/18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10/29/18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arep.med.harvard.edu/gmc/genome_services.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Sources</a:t>
            </a:r>
            <a:r>
              <a:rPr lang="en-US"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smtClean="0"/>
              <a:t>George </a:t>
            </a:r>
            <a:r>
              <a:rPr lang="en-US" sz="1200" dirty="0" smtClean="0"/>
              <a:t>Church List: </a:t>
            </a:r>
            <a:r>
              <a:rPr lang="en-US" sz="1200" dirty="0" smtClean="0">
                <a:hlinkClick r:id="rId3"/>
              </a:rPr>
              <a:t>http://arep.med.harvard.edu/gmc/genome_services.html</a:t>
            </a:r>
            <a:r>
              <a:rPr lang="en-US" sz="1200" dirty="0" smtClean="0"/>
              <a:t> </a:t>
            </a:r>
          </a:p>
          <a:p>
            <a:endParaRPr lang="en-US" dirty="0"/>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18</a:t>
            </a:fld>
            <a:endParaRPr lang="en-US" altLang="en-US"/>
          </a:p>
        </p:txBody>
      </p:sp>
    </p:spTree>
    <p:extLst>
      <p:ext uri="{BB962C8B-B14F-4D97-AF65-F5344CB8AC3E}">
        <p14:creationId xmlns:p14="http://schemas.microsoft.com/office/powerpoint/2010/main" val="3455467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DF9459-635E-43B3-ADC0-87E6FE10E307}" type="slidenum">
              <a:rPr lang="en-US" smtClean="0"/>
              <a:pPr/>
              <a:t>38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PMBIO </a:t>
            </a:r>
            <a:r>
              <a:rPr lang="en-US" smtClean="0"/>
              <a:t>Module 04 </a:t>
            </a:r>
            <a:r>
              <a:rPr lang="en-US" dirty="0" smtClean="0"/>
              <a:t/>
            </a:r>
            <a:br>
              <a:rPr lang="en-US" dirty="0" smtClean="0"/>
            </a:br>
            <a:r>
              <a:rPr lang="en-US" dirty="0"/>
              <a:t/>
            </a:r>
            <a:br>
              <a:rPr lang="en-US" dirty="0"/>
            </a:br>
            <a:r>
              <a:rPr lang="en-US" dirty="0" smtClean="0"/>
              <a:t>Germline. </a:t>
            </a:r>
            <a:r>
              <a:rPr lang="en-US" b="0" dirty="0"/>
              <a:t>Germline WGS and Exome Variant Analysis</a:t>
            </a:r>
          </a:p>
        </p:txBody>
      </p:sp>
      <p:sp>
        <p:nvSpPr>
          <p:cNvPr id="3" name="Subtitle 2"/>
          <p:cNvSpPr>
            <a:spLocks noGrp="1"/>
          </p:cNvSpPr>
          <p:nvPr>
            <p:ph type="subTitle" idx="1"/>
          </p:nvPr>
        </p:nvSpPr>
        <p:spPr>
          <a:xfrm>
            <a:off x="3698737" y="5141551"/>
            <a:ext cx="5242063" cy="1219200"/>
          </a:xfrm>
        </p:spPr>
        <p:txBody>
          <a:bodyPr>
            <a:normAutofit fontScale="77500" lnSpcReduction="20000"/>
          </a:bodyPr>
          <a:lstStyle/>
          <a:p>
            <a:pPr algn="r"/>
            <a:r>
              <a:rPr lang="en-US" sz="1800" dirty="0" smtClean="0"/>
              <a:t>Malachi Griffith, Obi Griffith, Zachary Skidmore, </a:t>
            </a:r>
            <a:r>
              <a:rPr lang="en-US" sz="1800" dirty="0" err="1" smtClean="0"/>
              <a:t>Huiming</a:t>
            </a:r>
            <a:r>
              <a:rPr lang="en-US" sz="1800" dirty="0" smtClean="0"/>
              <a:t> Xia</a:t>
            </a:r>
          </a:p>
          <a:p>
            <a:pPr algn="r"/>
            <a:r>
              <a:rPr lang="en-US" sz="1800" dirty="0"/>
              <a:t>Introduction to bioinformatics for DNA and RNA sequence analysis (IBDR01)</a:t>
            </a:r>
          </a:p>
          <a:p>
            <a:pPr algn="r"/>
            <a:r>
              <a:rPr lang="en-US" sz="1800" dirty="0"/>
              <a:t>29 October </a:t>
            </a:r>
            <a:r>
              <a:rPr lang="mr-IN" sz="1800" dirty="0"/>
              <a:t>–</a:t>
            </a:r>
            <a:r>
              <a:rPr lang="en-US" sz="1800" dirty="0"/>
              <a:t> 2 November, 2018</a:t>
            </a:r>
          </a:p>
          <a:p>
            <a:pPr algn="r"/>
            <a:r>
              <a:rPr lang="en-US" sz="1800" dirty="0"/>
              <a:t>Glasgow </a:t>
            </a: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7" name="Picture 6"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b="1" dirty="0" smtClean="0"/>
              <a:t>Variant evaluation</a:t>
            </a:r>
            <a:endParaRPr lang="en-US" b="1" dirty="0"/>
          </a:p>
        </p:txBody>
      </p:sp>
    </p:spTree>
    <p:extLst>
      <p:ext uri="{BB962C8B-B14F-4D97-AF65-F5344CB8AC3E}">
        <p14:creationId xmlns:p14="http://schemas.microsoft.com/office/powerpoint/2010/main" val="24889556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a:t>
            </a:r>
            <a:r>
              <a:rPr lang="en-US" dirty="0" err="1" smtClean="0"/>
              <a:t>Transversion</a:t>
            </a:r>
            <a:r>
              <a:rPr lang="en-US" dirty="0" smtClean="0"/>
              <a:t> ratio (Ti/</a:t>
            </a:r>
            <a:r>
              <a:rPr lang="en-US" dirty="0" err="1" smtClean="0"/>
              <a:t>Tv</a:t>
            </a:r>
            <a:r>
              <a:rPr lang="en-US" dirty="0" smtClean="0"/>
              <a:t>)</a:t>
            </a:r>
            <a:endParaRPr lang="en-US" dirty="0"/>
          </a:p>
        </p:txBody>
      </p:sp>
      <p:pic>
        <p:nvPicPr>
          <p:cNvPr id="4" name="Content Placeholder 3" descr="Screen Shot 2018-10-29 at 9.05.09 PM.png"/>
          <p:cNvPicPr>
            <a:picLocks noGrp="1" noChangeAspect="1"/>
          </p:cNvPicPr>
          <p:nvPr>
            <p:ph idx="1"/>
          </p:nvPr>
        </p:nvPicPr>
        <p:blipFill>
          <a:blip r:embed="rId2">
            <a:extLst>
              <a:ext uri="{28A0092B-C50C-407E-A947-70E740481C1C}">
                <a14:useLocalDpi xmlns:a14="http://schemas.microsoft.com/office/drawing/2010/main" val="0"/>
              </a:ext>
            </a:extLst>
          </a:blip>
          <a:srcRect t="-773" b="-773"/>
          <a:stretch>
            <a:fillRect/>
          </a:stretch>
        </p:blipFill>
        <p:spPr/>
      </p:pic>
      <p:sp>
        <p:nvSpPr>
          <p:cNvPr id="5" name="TextBox 4"/>
          <p:cNvSpPr txBox="1"/>
          <p:nvPr/>
        </p:nvSpPr>
        <p:spPr>
          <a:xfrm>
            <a:off x="634950" y="6320807"/>
            <a:ext cx="4923268" cy="369332"/>
          </a:xfrm>
          <a:prstGeom prst="rect">
            <a:avLst/>
          </a:prstGeom>
          <a:noFill/>
        </p:spPr>
        <p:txBody>
          <a:bodyPr wrap="none" rtlCol="0">
            <a:spAutoFit/>
          </a:bodyPr>
          <a:lstStyle/>
          <a:p>
            <a:r>
              <a:rPr lang="en-US" dirty="0" smtClean="0"/>
              <a:t>Watch for major deviation from typical ratio</a:t>
            </a:r>
            <a:endParaRPr lang="en-US" dirty="0"/>
          </a:p>
        </p:txBody>
      </p:sp>
    </p:spTree>
    <p:extLst>
      <p:ext uri="{BB962C8B-B14F-4D97-AF65-F5344CB8AC3E}">
        <p14:creationId xmlns:p14="http://schemas.microsoft.com/office/powerpoint/2010/main" val="415303569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heterozygous and homozygous variant</a:t>
            </a:r>
            <a:endParaRPr lang="en-US" dirty="0"/>
          </a:p>
        </p:txBody>
      </p:sp>
      <p:pic>
        <p:nvPicPr>
          <p:cNvPr id="4" name="Content Placeholder 3" descr="Screen Shot 2018-10-29 at 9.08.5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167" r="-3587"/>
          <a:stretch/>
        </p:blipFill>
        <p:spPr>
          <a:xfrm>
            <a:off x="1875314" y="1016000"/>
            <a:ext cx="5360148" cy="5120722"/>
          </a:xfrm>
        </p:spPr>
      </p:pic>
      <p:sp>
        <p:nvSpPr>
          <p:cNvPr id="5" name="TextBox 4"/>
          <p:cNvSpPr txBox="1"/>
          <p:nvPr/>
        </p:nvSpPr>
        <p:spPr>
          <a:xfrm>
            <a:off x="369159" y="6202663"/>
            <a:ext cx="2367994" cy="369332"/>
          </a:xfrm>
          <a:prstGeom prst="rect">
            <a:avLst/>
          </a:prstGeom>
          <a:noFill/>
        </p:spPr>
        <p:txBody>
          <a:bodyPr wrap="none" rtlCol="0">
            <a:spAutoFit/>
          </a:bodyPr>
          <a:lstStyle/>
          <a:p>
            <a:r>
              <a:rPr lang="en-US" dirty="0" smtClean="0"/>
              <a:t>Watch for outliers </a:t>
            </a:r>
            <a:r>
              <a:rPr lang="mr-IN" dirty="0" smtClean="0"/>
              <a:t>…</a:t>
            </a:r>
            <a:endParaRPr lang="en-US" dirty="0"/>
          </a:p>
        </p:txBody>
      </p:sp>
    </p:spTree>
    <p:extLst>
      <p:ext uri="{BB962C8B-B14F-4D97-AF65-F5344CB8AC3E}">
        <p14:creationId xmlns:p14="http://schemas.microsoft.com/office/powerpoint/2010/main" val="22354295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things to evaluate</a:t>
            </a:r>
            <a:endParaRPr lang="en-US" dirty="0"/>
          </a:p>
        </p:txBody>
      </p:sp>
      <p:sp>
        <p:nvSpPr>
          <p:cNvPr id="3" name="Content Placeholder 2"/>
          <p:cNvSpPr>
            <a:spLocks noGrp="1"/>
          </p:cNvSpPr>
          <p:nvPr>
            <p:ph idx="1"/>
          </p:nvPr>
        </p:nvSpPr>
        <p:spPr/>
        <p:txBody>
          <a:bodyPr/>
          <a:lstStyle/>
          <a:p>
            <a:r>
              <a:rPr lang="en-US" dirty="0" smtClean="0"/>
              <a:t>Sample swaps? Unexpected duplicates?</a:t>
            </a:r>
          </a:p>
          <a:p>
            <a:r>
              <a:rPr lang="en-US" dirty="0" smtClean="0"/>
              <a:t>Sex </a:t>
            </a:r>
            <a:r>
              <a:rPr lang="en-US" dirty="0"/>
              <a:t>check</a:t>
            </a:r>
          </a:p>
          <a:p>
            <a:r>
              <a:rPr lang="en-US" dirty="0" smtClean="0"/>
              <a:t>Novel </a:t>
            </a:r>
            <a:r>
              <a:rPr lang="en-US" dirty="0" err="1"/>
              <a:t>vs</a:t>
            </a:r>
            <a:r>
              <a:rPr lang="en-US" dirty="0"/>
              <a:t> Known sites</a:t>
            </a:r>
          </a:p>
          <a:p>
            <a:r>
              <a:rPr lang="en-US" dirty="0" smtClean="0"/>
              <a:t>dbSNP</a:t>
            </a:r>
            <a:r>
              <a:rPr lang="en-US" dirty="0"/>
              <a:t>/1KG concordance (should be &gt;98%) •  Number of singletons per sample</a:t>
            </a:r>
          </a:p>
          <a:p>
            <a:r>
              <a:rPr lang="en-US" dirty="0" smtClean="0"/>
              <a:t>excess </a:t>
            </a:r>
            <a:r>
              <a:rPr lang="en-US" dirty="0"/>
              <a:t>singletons may indicate a bad sample</a:t>
            </a:r>
          </a:p>
          <a:p>
            <a:r>
              <a:rPr lang="en-US" dirty="0" smtClean="0"/>
              <a:t>PCA</a:t>
            </a:r>
            <a:endParaRPr lang="en-US" dirty="0"/>
          </a:p>
          <a:p>
            <a:pPr lvl="1"/>
            <a:r>
              <a:rPr lang="en-US" dirty="0" smtClean="0"/>
              <a:t>Is </a:t>
            </a:r>
            <a:r>
              <a:rPr lang="en-US" dirty="0"/>
              <a:t>there significant population stratification?</a:t>
            </a:r>
          </a:p>
          <a:p>
            <a:pPr lvl="1"/>
            <a:r>
              <a:rPr lang="en-US" dirty="0" smtClean="0"/>
              <a:t>Do </a:t>
            </a:r>
            <a:r>
              <a:rPr lang="en-US" dirty="0"/>
              <a:t>you expect this?</a:t>
            </a:r>
          </a:p>
          <a:p>
            <a:pPr lvl="1"/>
            <a:r>
              <a:rPr lang="en-US" dirty="0" smtClean="0"/>
              <a:t>What </a:t>
            </a:r>
            <a:r>
              <a:rPr lang="en-US" dirty="0"/>
              <a:t>could be causing? Batch effects?</a:t>
            </a:r>
          </a:p>
        </p:txBody>
      </p:sp>
    </p:spTree>
    <p:extLst>
      <p:ext uri="{BB962C8B-B14F-4D97-AF65-F5344CB8AC3E}">
        <p14:creationId xmlns:p14="http://schemas.microsoft.com/office/powerpoint/2010/main" val="817607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Germline variant annotation approaches/tool</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VEP</a:t>
            </a:r>
          </a:p>
          <a:p>
            <a:pPr lvl="1"/>
            <a:r>
              <a:rPr lang="en-US" dirty="0" smtClean="0"/>
              <a:t>Variant Effect Predictor</a:t>
            </a:r>
            <a:endParaRPr lang="en-US" dirty="0"/>
          </a:p>
          <a:p>
            <a:r>
              <a:rPr lang="en-US" dirty="0" smtClean="0"/>
              <a:t>SIFT</a:t>
            </a:r>
          </a:p>
          <a:p>
            <a:pPr lvl="1"/>
            <a:r>
              <a:rPr lang="en-US" dirty="0" smtClean="0"/>
              <a:t>Sorting Intolerant From Tolerant</a:t>
            </a:r>
          </a:p>
          <a:p>
            <a:pPr lvl="1"/>
            <a:r>
              <a:rPr lang="en-US" dirty="0" err="1"/>
              <a:t>SIFTpredictswhetheranaminoacidsubstitutionaffects</a:t>
            </a:r>
            <a:endParaRPr lang="en-US" dirty="0"/>
          </a:p>
          <a:p>
            <a:pPr lvl="1"/>
            <a:r>
              <a:rPr lang="en-US" dirty="0"/>
              <a:t>protein function</a:t>
            </a:r>
          </a:p>
          <a:p>
            <a:pPr lvl="1"/>
            <a:r>
              <a:rPr lang="en-US" dirty="0" smtClean="0"/>
              <a:t>Given </a:t>
            </a:r>
            <a:r>
              <a:rPr lang="en-US" dirty="0"/>
              <a:t>a protein sequence, SIFT chooses related proteins and obtains an alignment of these proteins with the query. Based on the amino acids appearing at each position in the alignment, SIFT calculates the probability that an amino acid at a position is tolerated conditional on the most frequent amino acid being tolerated. If this normalized value is less than a cutoff, the substitution is predicted to be deleterious</a:t>
            </a:r>
          </a:p>
          <a:p>
            <a:r>
              <a:rPr lang="en-US" dirty="0" err="1" smtClean="0"/>
              <a:t>PolyPhen</a:t>
            </a:r>
            <a:endParaRPr lang="en-US" dirty="0" smtClean="0"/>
          </a:p>
          <a:p>
            <a:pPr lvl="1"/>
            <a:r>
              <a:rPr lang="en-US" dirty="0"/>
              <a:t>Polymorphism </a:t>
            </a:r>
            <a:r>
              <a:rPr lang="en-US" dirty="0" err="1" smtClean="0"/>
              <a:t>Phenotyping</a:t>
            </a:r>
            <a:endParaRPr lang="en-US" dirty="0" smtClean="0"/>
          </a:p>
          <a:p>
            <a:pPr lvl="1"/>
            <a:r>
              <a:rPr lang="en-US" dirty="0"/>
              <a:t>Predicts possible impact of amino acid substitution on structure and function of human protein using physical and comparative </a:t>
            </a:r>
            <a:r>
              <a:rPr lang="en-US" dirty="0" smtClean="0"/>
              <a:t>considerations</a:t>
            </a:r>
          </a:p>
          <a:p>
            <a:r>
              <a:rPr lang="en-US" dirty="0" smtClean="0"/>
              <a:t>CADD</a:t>
            </a:r>
          </a:p>
          <a:p>
            <a:pPr lvl="1"/>
            <a:r>
              <a:rPr lang="en-US" dirty="0" err="1" smtClean="0"/>
              <a:t>CombinedAnnotationDependentDepletion</a:t>
            </a:r>
            <a:endParaRPr lang="en-US" dirty="0" smtClean="0"/>
          </a:p>
          <a:p>
            <a:pPr lvl="1"/>
            <a:r>
              <a:rPr lang="en-US" dirty="0"/>
              <a:t>Integrates multiple annotations into one metric by contrasting variants that survived natural selection with simulated mutations</a:t>
            </a:r>
            <a:endParaRPr lang="en-US" dirty="0" smtClean="0"/>
          </a:p>
          <a:p>
            <a:r>
              <a:rPr lang="en-US" dirty="0" smtClean="0"/>
              <a:t>GEMINI</a:t>
            </a:r>
          </a:p>
          <a:p>
            <a:pPr lvl="1"/>
            <a:r>
              <a:rPr lang="en-US" dirty="0" smtClean="0"/>
              <a:t>Helps to aggregate and perform complex queries involving many variant annotations including those above</a:t>
            </a:r>
          </a:p>
        </p:txBody>
      </p:sp>
    </p:spTree>
    <p:extLst>
      <p:ext uri="{BB962C8B-B14F-4D97-AF65-F5344CB8AC3E}">
        <p14:creationId xmlns:p14="http://schemas.microsoft.com/office/powerpoint/2010/main" val="9509722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Functional categorization relative to transcript annotations</a:t>
            </a:r>
            <a:endParaRPr lang="en-US" dirty="0"/>
          </a:p>
        </p:txBody>
      </p:sp>
      <p:pic>
        <p:nvPicPr>
          <p:cNvPr id="4" name="Content Placeholder 3" descr="Screen Shot 2018-10-29 at 9.22.05 PM.png"/>
          <p:cNvPicPr>
            <a:picLocks noGrp="1" noChangeAspect="1"/>
          </p:cNvPicPr>
          <p:nvPr>
            <p:ph idx="1"/>
          </p:nvPr>
        </p:nvPicPr>
        <p:blipFill>
          <a:blip r:embed="rId2">
            <a:extLst>
              <a:ext uri="{28A0092B-C50C-407E-A947-70E740481C1C}">
                <a14:useLocalDpi xmlns:a14="http://schemas.microsoft.com/office/drawing/2010/main" val="0"/>
              </a:ext>
            </a:extLst>
          </a:blip>
          <a:srcRect t="-28772" b="-28772"/>
          <a:stretch>
            <a:fillRect/>
          </a:stretch>
        </p:blipFill>
        <p:spPr/>
      </p:pic>
    </p:spTree>
    <p:extLst>
      <p:ext uri="{BB962C8B-B14F-4D97-AF65-F5344CB8AC3E}">
        <p14:creationId xmlns:p14="http://schemas.microsoft.com/office/powerpoint/2010/main" val="3218251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pPr marL="0" indent="0">
              <a:buNone/>
            </a:pPr>
            <a:endParaRPr lang="en-US" dirty="0"/>
          </a:p>
          <a:p>
            <a:pPr marL="0" indent="0" algn="ctr">
              <a:buNone/>
            </a:pPr>
            <a:r>
              <a:rPr lang="en-US" sz="3200" dirty="0" smtClean="0"/>
              <a:t>Personal anecdote on personal (direct to consumer) genomics</a:t>
            </a:r>
            <a:endParaRPr lang="en-US" sz="3200" dirty="0"/>
          </a:p>
        </p:txBody>
      </p:sp>
    </p:spTree>
    <p:extLst>
      <p:ext uri="{BB962C8B-B14F-4D97-AF65-F5344CB8AC3E}">
        <p14:creationId xmlns:p14="http://schemas.microsoft.com/office/powerpoint/2010/main" val="1596393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83887"/>
            <a:ext cx="8458200" cy="457201"/>
          </a:xfrm>
        </p:spPr>
        <p:txBody>
          <a:bodyPr>
            <a:normAutofit fontScale="90000"/>
          </a:bodyPr>
          <a:lstStyle/>
          <a:p>
            <a:r>
              <a:rPr lang="en-US" dirty="0" smtClean="0"/>
              <a:t>What is consumer genomics?</a:t>
            </a:r>
            <a:endParaRPr lang="en-US" dirty="0"/>
          </a:p>
        </p:txBody>
      </p:sp>
      <p:pic>
        <p:nvPicPr>
          <p:cNvPr id="5" name="Content Placeholder 4" descr="Screenshot 2018-04-07 21.28.50.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20" r="-331" b="6772"/>
          <a:stretch/>
        </p:blipFill>
        <p:spPr>
          <a:xfrm>
            <a:off x="302815" y="863599"/>
            <a:ext cx="8460185" cy="4241801"/>
          </a:xfrm>
        </p:spPr>
      </p:pic>
      <p:sp>
        <p:nvSpPr>
          <p:cNvPr id="6" name="Content Placeholder 2"/>
          <p:cNvSpPr txBox="1">
            <a:spLocks/>
          </p:cNvSpPr>
          <p:nvPr/>
        </p:nvSpPr>
        <p:spPr bwMode="auto">
          <a:xfrm>
            <a:off x="228600" y="5181600"/>
            <a:ext cx="8458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t" anchorCtr="0" compatLnSpc="1">
            <a:prstTxWarp prst="textNoShape">
              <a:avLst/>
            </a:prstTxWarp>
            <a:normAutofit fontScale="70000" lnSpcReduction="20000"/>
          </a:bodyPr>
          <a:lstStyle>
            <a:lvl1pPr marL="342900" indent="-342900" algn="l" defTabSz="457200" rtl="0" eaLnBrk="0" fontAlgn="base" hangingPunct="0">
              <a:spcBef>
                <a:spcPct val="20000"/>
              </a:spcBef>
              <a:spcAft>
                <a:spcPct val="0"/>
              </a:spcAft>
              <a:buClr>
                <a:srgbClr val="7CBE30"/>
              </a:buClr>
              <a:buFont typeface="Arial" charset="0"/>
              <a:buChar char="•"/>
              <a:defRPr sz="2400" kern="1200">
                <a:solidFill>
                  <a:srgbClr val="3F3F31"/>
                </a:solidFill>
                <a:latin typeface="+mn-lt"/>
                <a:ea typeface="ＭＳ Ｐゴシック" charset="0"/>
                <a:cs typeface="Trebuchet MS"/>
              </a:defRPr>
            </a:lvl1pPr>
            <a:lvl2pPr marL="742950" indent="-285750" algn="l" defTabSz="457200" rtl="0" eaLnBrk="0" fontAlgn="base" hangingPunct="0">
              <a:spcBef>
                <a:spcPct val="20000"/>
              </a:spcBef>
              <a:spcAft>
                <a:spcPct val="0"/>
              </a:spcAft>
              <a:buClr>
                <a:srgbClr val="7CBE30"/>
              </a:buClr>
              <a:buFont typeface="Arial" charset="0"/>
              <a:buChar char="•"/>
              <a:defRPr sz="2000" kern="1200">
                <a:solidFill>
                  <a:srgbClr val="3F3F31"/>
                </a:solidFill>
                <a:latin typeface="+mn-lt"/>
                <a:ea typeface="ＭＳ Ｐゴシック" charset="0"/>
                <a:cs typeface="Trebuchet MS"/>
              </a:defRPr>
            </a:lvl2pPr>
            <a:lvl3pPr marL="1143000" indent="-228600" algn="l" defTabSz="457200" rtl="0" eaLnBrk="0" fontAlgn="base" hangingPunct="0">
              <a:spcBef>
                <a:spcPct val="20000"/>
              </a:spcBef>
              <a:spcAft>
                <a:spcPct val="0"/>
              </a:spcAft>
              <a:buClr>
                <a:srgbClr val="7CBE30"/>
              </a:buClr>
              <a:buFont typeface="Arial" charset="0"/>
              <a:buChar char="•"/>
              <a:defRPr sz="2000" kern="1200">
                <a:solidFill>
                  <a:srgbClr val="3F3F31"/>
                </a:solidFill>
                <a:latin typeface="+mn-lt"/>
                <a:ea typeface="ＭＳ Ｐゴシック" charset="0"/>
                <a:cs typeface="Trebuchet MS"/>
              </a:defRPr>
            </a:lvl3pPr>
            <a:lvl4pPr marL="1600200" indent="-228600" algn="l" defTabSz="457200" rtl="0" eaLnBrk="0" fontAlgn="base" hangingPunct="0">
              <a:spcBef>
                <a:spcPct val="20000"/>
              </a:spcBef>
              <a:spcAft>
                <a:spcPct val="0"/>
              </a:spcAft>
              <a:buClr>
                <a:srgbClr val="7CBE30"/>
              </a:buClr>
              <a:buFont typeface="Arial" charset="0"/>
              <a:buChar char="•"/>
              <a:defRPr sz="2000" kern="1200">
                <a:solidFill>
                  <a:srgbClr val="3F3F31"/>
                </a:solidFill>
                <a:latin typeface="+mn-lt"/>
                <a:ea typeface="ＭＳ Ｐゴシック" charset="0"/>
                <a:cs typeface="Trebuchet MS"/>
              </a:defRPr>
            </a:lvl4pPr>
            <a:lvl5pPr marL="2057400" indent="-228600" algn="l" defTabSz="457200" rtl="0" eaLnBrk="0" fontAlgn="base" hangingPunct="0">
              <a:spcBef>
                <a:spcPct val="20000"/>
              </a:spcBef>
              <a:spcAft>
                <a:spcPct val="0"/>
              </a:spcAft>
              <a:buClr>
                <a:srgbClr val="7CBE30"/>
              </a:buClr>
              <a:buFont typeface="Arial" charset="0"/>
              <a:buChar char="•"/>
              <a:defRPr sz="2000" kern="1200">
                <a:solidFill>
                  <a:srgbClr val="3F3F31"/>
                </a:solidFill>
                <a:latin typeface="+mn-lt"/>
                <a:ea typeface="ＭＳ Ｐゴシック" charset="0"/>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a:t>Direct-to-consumer genetic testing refers to genetic tests that are marketed directly to </a:t>
            </a:r>
            <a:r>
              <a:rPr lang="en-US" dirty="0" smtClean="0"/>
              <a:t>consumers. Also referred to </a:t>
            </a:r>
            <a:r>
              <a:rPr lang="en-US" dirty="0"/>
              <a:t>as </a:t>
            </a:r>
            <a:r>
              <a:rPr lang="en-US" dirty="0" smtClean="0"/>
              <a:t>“at</a:t>
            </a:r>
            <a:r>
              <a:rPr lang="en-US" dirty="0"/>
              <a:t>-</a:t>
            </a:r>
            <a:r>
              <a:rPr lang="en-US" dirty="0" smtClean="0"/>
              <a:t>home” </a:t>
            </a:r>
            <a:r>
              <a:rPr lang="en-US" dirty="0"/>
              <a:t>genetic </a:t>
            </a:r>
            <a:r>
              <a:rPr lang="en-US" dirty="0" smtClean="0"/>
              <a:t>testing.</a:t>
            </a:r>
          </a:p>
          <a:p>
            <a:pPr lvl="1"/>
            <a:r>
              <a:rPr lang="en-US" dirty="0" smtClean="0"/>
              <a:t>Provide </a:t>
            </a:r>
            <a:r>
              <a:rPr lang="en-US" dirty="0"/>
              <a:t>access to a person’s genetic information without </a:t>
            </a:r>
            <a:r>
              <a:rPr lang="en-US" dirty="0" smtClean="0"/>
              <a:t>*necessarily* </a:t>
            </a:r>
            <a:r>
              <a:rPr lang="en-US" dirty="0"/>
              <a:t>involving a doctor or insurance company in the process</a:t>
            </a:r>
            <a:r>
              <a:rPr lang="en-US" dirty="0" smtClean="0"/>
              <a:t>.</a:t>
            </a:r>
          </a:p>
          <a:p>
            <a:pPr lvl="2"/>
            <a:r>
              <a:rPr lang="en-US" dirty="0" smtClean="0"/>
              <a:t>Our “ask your doctor </a:t>
            </a:r>
            <a:r>
              <a:rPr lang="is-IS" dirty="0" smtClean="0"/>
              <a:t>…</a:t>
            </a:r>
            <a:r>
              <a:rPr lang="en-US" dirty="0" smtClean="0"/>
              <a:t>” culture blurs the lines between DTC and medically indicated products and services</a:t>
            </a:r>
          </a:p>
          <a:p>
            <a:pPr lvl="1"/>
            <a:r>
              <a:rPr lang="en-US" dirty="0" smtClean="0"/>
              <a:t>Allows consumers to learn about ancestry, DNA relatives, </a:t>
            </a:r>
            <a:r>
              <a:rPr lang="en-US" dirty="0"/>
              <a:t>genetic traits, </a:t>
            </a:r>
            <a:r>
              <a:rPr lang="en-US" dirty="0" smtClean="0"/>
              <a:t>health predispositions, family planning, </a:t>
            </a:r>
            <a:r>
              <a:rPr lang="en-US" dirty="0" err="1" smtClean="0"/>
              <a:t>etc</a:t>
            </a:r>
            <a:r>
              <a:rPr lang="en-US" dirty="0" smtClean="0"/>
              <a:t>, “on their own”.</a:t>
            </a:r>
            <a:endParaRPr lang="en-US" dirty="0"/>
          </a:p>
        </p:txBody>
      </p:sp>
    </p:spTree>
    <p:extLst>
      <p:ext uri="{BB962C8B-B14F-4D97-AF65-F5344CB8AC3E}">
        <p14:creationId xmlns:p14="http://schemas.microsoft.com/office/powerpoint/2010/main" val="945816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smtClean="0"/>
              <a:t>Current Consumer Genomics options</a:t>
            </a:r>
            <a:endParaRPr lang="en-US" dirty="0"/>
          </a:p>
        </p:txBody>
      </p:sp>
      <p:sp>
        <p:nvSpPr>
          <p:cNvPr id="5" name="Content Placeholder 2"/>
          <p:cNvSpPr>
            <a:spLocks noGrp="1"/>
          </p:cNvSpPr>
          <p:nvPr>
            <p:ph sz="half" idx="1"/>
          </p:nvPr>
        </p:nvSpPr>
        <p:spPr/>
        <p:txBody>
          <a:bodyPr>
            <a:normAutofit fontScale="92500" lnSpcReduction="10000"/>
          </a:bodyPr>
          <a:lstStyle/>
          <a:p>
            <a:r>
              <a:rPr lang="en-US" dirty="0" smtClean="0"/>
              <a:t>Primarily genotyping but increasingly also some exome, whole genome, </a:t>
            </a:r>
            <a:r>
              <a:rPr lang="en-US" dirty="0" err="1" smtClean="0"/>
              <a:t>transcriptome</a:t>
            </a:r>
            <a:r>
              <a:rPr lang="en-US" dirty="0" smtClean="0"/>
              <a:t> and other options</a:t>
            </a:r>
          </a:p>
          <a:p>
            <a:pPr lvl="1"/>
            <a:r>
              <a:rPr lang="en-US" dirty="0" smtClean="0"/>
              <a:t>Ancestry </a:t>
            </a:r>
          </a:p>
          <a:p>
            <a:pPr lvl="1"/>
            <a:r>
              <a:rPr lang="en-US" dirty="0" smtClean="0"/>
              <a:t>Genotype-phenotype associations</a:t>
            </a:r>
          </a:p>
          <a:p>
            <a:pPr lvl="1"/>
            <a:r>
              <a:rPr lang="en-US" dirty="0" smtClean="0"/>
              <a:t>Health risks</a:t>
            </a:r>
          </a:p>
          <a:p>
            <a:pPr lvl="1"/>
            <a:r>
              <a:rPr lang="en-US" dirty="0"/>
              <a:t>Early disease </a:t>
            </a:r>
            <a:r>
              <a:rPr lang="en-US" dirty="0" smtClean="0"/>
              <a:t>detection - intervention</a:t>
            </a:r>
          </a:p>
          <a:p>
            <a:pPr lvl="1"/>
            <a:r>
              <a:rPr lang="en-US" dirty="0" smtClean="0"/>
              <a:t>Undiagnosed disease</a:t>
            </a:r>
          </a:p>
          <a:p>
            <a:pPr lvl="1"/>
            <a:r>
              <a:rPr lang="en-US" dirty="0" smtClean="0"/>
              <a:t>Family planning</a:t>
            </a:r>
          </a:p>
          <a:p>
            <a:pPr lvl="1"/>
            <a:r>
              <a:rPr lang="en-US" dirty="0" smtClean="0"/>
              <a:t>Precision medicine</a:t>
            </a:r>
          </a:p>
        </p:txBody>
      </p:sp>
      <p:sp>
        <p:nvSpPr>
          <p:cNvPr id="2" name="Content Placeholder 1"/>
          <p:cNvSpPr>
            <a:spLocks noGrp="1"/>
          </p:cNvSpPr>
          <p:nvPr>
            <p:ph sz="half" idx="2"/>
          </p:nvPr>
        </p:nvSpPr>
        <p:spPr>
          <a:xfrm>
            <a:off x="4548414" y="1006929"/>
            <a:ext cx="4214586" cy="5119235"/>
          </a:xfrm>
        </p:spPr>
        <p:txBody>
          <a:bodyPr>
            <a:normAutofit fontScale="92500" lnSpcReduction="10000"/>
          </a:bodyPr>
          <a:lstStyle/>
          <a:p>
            <a:r>
              <a:rPr lang="en-US" sz="2000" dirty="0"/>
              <a:t>Representative companies:</a:t>
            </a:r>
          </a:p>
          <a:p>
            <a:pPr lvl="1"/>
            <a:r>
              <a:rPr lang="en-US" sz="1800" dirty="0" smtClean="0"/>
              <a:t>23andMe (DTC)</a:t>
            </a:r>
            <a:endParaRPr lang="en-US" sz="1800" dirty="0"/>
          </a:p>
          <a:p>
            <a:pPr lvl="1"/>
            <a:r>
              <a:rPr lang="en-US" sz="1800" dirty="0" err="1" smtClean="0"/>
              <a:t>Ancestry.com</a:t>
            </a:r>
            <a:r>
              <a:rPr lang="en-US" sz="1800" dirty="0" smtClean="0"/>
              <a:t> (DTC)</a:t>
            </a:r>
          </a:p>
          <a:p>
            <a:pPr lvl="1"/>
            <a:r>
              <a:rPr lang="en-US" sz="1800" dirty="0" smtClean="0"/>
              <a:t>Gene By Gene (DTC)</a:t>
            </a:r>
            <a:endParaRPr lang="en-US" sz="1800" baseline="30000" dirty="0" smtClean="0"/>
          </a:p>
          <a:p>
            <a:pPr lvl="1"/>
            <a:r>
              <a:rPr lang="en-US" sz="1800" dirty="0" err="1" smtClean="0"/>
              <a:t>FullGenomes</a:t>
            </a:r>
            <a:r>
              <a:rPr lang="en-US" sz="1800" dirty="0" smtClean="0"/>
              <a:t> (DTC)</a:t>
            </a:r>
          </a:p>
          <a:p>
            <a:pPr lvl="1"/>
            <a:r>
              <a:rPr lang="en-US" sz="1800" dirty="0" err="1" smtClean="0"/>
              <a:t>MyMedLab</a:t>
            </a:r>
            <a:r>
              <a:rPr lang="en-US" sz="1800" baseline="30000" dirty="0"/>
              <a:t>?</a:t>
            </a:r>
            <a:endParaRPr lang="en-US" sz="1800" dirty="0" smtClean="0"/>
          </a:p>
          <a:p>
            <a:pPr lvl="1"/>
            <a:r>
              <a:rPr lang="en-US" sz="1800" dirty="0" smtClean="0"/>
              <a:t>Color Genomics*</a:t>
            </a:r>
            <a:endParaRPr lang="en-US" sz="1800" dirty="0"/>
          </a:p>
          <a:p>
            <a:pPr lvl="1"/>
            <a:r>
              <a:rPr lang="en-US" sz="1800" dirty="0" err="1" smtClean="0"/>
              <a:t>Genos</a:t>
            </a:r>
            <a:r>
              <a:rPr lang="en-US" sz="1800" dirty="0" smtClean="0"/>
              <a:t>*</a:t>
            </a:r>
            <a:endParaRPr lang="en-US" sz="1800" dirty="0"/>
          </a:p>
          <a:p>
            <a:pPr lvl="1"/>
            <a:r>
              <a:rPr lang="en-US" sz="1800" dirty="0" err="1" smtClean="0"/>
              <a:t>Veritas</a:t>
            </a:r>
            <a:r>
              <a:rPr lang="en-US" sz="1800" dirty="0" smtClean="0"/>
              <a:t>*</a:t>
            </a:r>
            <a:endParaRPr lang="en-US" sz="1800" dirty="0"/>
          </a:p>
          <a:p>
            <a:pPr lvl="1"/>
            <a:r>
              <a:rPr lang="en-US" sz="1800" dirty="0" smtClean="0"/>
              <a:t>HLI*</a:t>
            </a:r>
          </a:p>
          <a:p>
            <a:pPr lvl="1"/>
            <a:r>
              <a:rPr lang="en-US" sz="1800" dirty="0" err="1" smtClean="0"/>
              <a:t>Illumina</a:t>
            </a:r>
            <a:r>
              <a:rPr lang="en-US" sz="1800" dirty="0" smtClean="0"/>
              <a:t>*</a:t>
            </a:r>
            <a:endParaRPr lang="en-US" sz="1800" dirty="0"/>
          </a:p>
          <a:p>
            <a:pPr lvl="1"/>
            <a:r>
              <a:rPr lang="en-US" sz="1800" dirty="0" err="1" smtClean="0"/>
              <a:t>Counsyl</a:t>
            </a:r>
            <a:r>
              <a:rPr lang="en-US" sz="1800" dirty="0" smtClean="0"/>
              <a:t>*</a:t>
            </a:r>
            <a:endParaRPr lang="en-US" sz="1800" dirty="0"/>
          </a:p>
          <a:p>
            <a:pPr lvl="1"/>
            <a:r>
              <a:rPr lang="en-US" sz="1800" dirty="0"/>
              <a:t>Foundation </a:t>
            </a:r>
            <a:r>
              <a:rPr lang="en-US" sz="1800" dirty="0" smtClean="0"/>
              <a:t>Medicine*</a:t>
            </a:r>
            <a:endParaRPr lang="is-IS" sz="1800" dirty="0" smtClean="0"/>
          </a:p>
          <a:p>
            <a:pPr lvl="1"/>
            <a:r>
              <a:rPr lang="is-IS" sz="1800" dirty="0" smtClean="0"/>
              <a:t>Many </a:t>
            </a:r>
            <a:r>
              <a:rPr lang="is-IS" sz="1800" dirty="0"/>
              <a:t>more</a:t>
            </a:r>
            <a:r>
              <a:rPr lang="is-IS" sz="1800" dirty="0" smtClean="0"/>
              <a:t>…</a:t>
            </a:r>
          </a:p>
          <a:p>
            <a:pPr lvl="1"/>
            <a:endParaRPr lang="en-US" sz="1800" dirty="0" smtClean="0"/>
          </a:p>
          <a:p>
            <a:pPr marL="457200" lvl="1" indent="0">
              <a:buNone/>
            </a:pPr>
            <a:r>
              <a:rPr lang="en-US" sz="1800" dirty="0" smtClean="0"/>
              <a:t>* Physician referral required</a:t>
            </a:r>
          </a:p>
          <a:p>
            <a:pPr marL="457200" lvl="1" indent="0">
              <a:buNone/>
            </a:pPr>
            <a:r>
              <a:rPr lang="en-US" sz="1800" baseline="30000" dirty="0" smtClean="0"/>
              <a:t>?</a:t>
            </a:r>
            <a:r>
              <a:rPr lang="en-US" sz="1800" dirty="0" smtClean="0"/>
              <a:t> Unclear if referral needed</a:t>
            </a:r>
          </a:p>
        </p:txBody>
      </p:sp>
    </p:spTree>
    <p:extLst>
      <p:ext uri="{BB962C8B-B14F-4D97-AF65-F5344CB8AC3E}">
        <p14:creationId xmlns:p14="http://schemas.microsoft.com/office/powerpoint/2010/main" val="27678107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SNP array genotyping identifies likely genotype by hybridization</a:t>
            </a:r>
            <a:endParaRPr lang="en-US" dirty="0"/>
          </a:p>
        </p:txBody>
      </p:sp>
      <p:pic>
        <p:nvPicPr>
          <p:cNvPr id="4" name="Picture 3"/>
          <p:cNvPicPr>
            <a:picLocks noChangeAspect="1"/>
          </p:cNvPicPr>
          <p:nvPr/>
        </p:nvPicPr>
        <p:blipFill>
          <a:blip r:embed="rId2"/>
          <a:stretch>
            <a:fillRect/>
          </a:stretch>
        </p:blipFill>
        <p:spPr>
          <a:xfrm>
            <a:off x="533400" y="914400"/>
            <a:ext cx="7696200" cy="5772150"/>
          </a:xfrm>
          <a:prstGeom prst="rect">
            <a:avLst/>
          </a:prstGeom>
        </p:spPr>
      </p:pic>
    </p:spTree>
    <p:extLst>
      <p:ext uri="{BB962C8B-B14F-4D97-AF65-F5344CB8AC3E}">
        <p14:creationId xmlns:p14="http://schemas.microsoft.com/office/powerpoint/2010/main" val="6866930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Inferred genotypes are intersected with known genotype-phenotype associations (GWAS studies)</a:t>
            </a:r>
            <a:endParaRPr lang="en-US" dirty="0"/>
          </a:p>
        </p:txBody>
      </p:sp>
      <p:pic>
        <p:nvPicPr>
          <p:cNvPr id="4" name="Picture 3"/>
          <p:cNvPicPr>
            <a:picLocks noChangeAspect="1"/>
          </p:cNvPicPr>
          <p:nvPr/>
        </p:nvPicPr>
        <p:blipFill>
          <a:blip r:embed="rId2"/>
          <a:stretch>
            <a:fillRect/>
          </a:stretch>
        </p:blipFill>
        <p:spPr>
          <a:xfrm>
            <a:off x="508000" y="914400"/>
            <a:ext cx="4978400" cy="3733800"/>
          </a:xfrm>
          <a:prstGeom prst="rect">
            <a:avLst/>
          </a:prstGeom>
        </p:spPr>
      </p:pic>
      <p:pic>
        <p:nvPicPr>
          <p:cNvPr id="5" name="Picture 4"/>
          <p:cNvPicPr>
            <a:picLocks noChangeAspect="1"/>
          </p:cNvPicPr>
          <p:nvPr/>
        </p:nvPicPr>
        <p:blipFill>
          <a:blip r:embed="rId3"/>
          <a:stretch>
            <a:fillRect/>
          </a:stretch>
        </p:blipFill>
        <p:spPr>
          <a:xfrm>
            <a:off x="76200" y="4413390"/>
            <a:ext cx="6477000" cy="2520810"/>
          </a:xfrm>
          <a:prstGeom prst="rect">
            <a:avLst/>
          </a:prstGeom>
        </p:spPr>
      </p:pic>
      <p:sp>
        <p:nvSpPr>
          <p:cNvPr id="6" name="Content Placeholder 2"/>
          <p:cNvSpPr>
            <a:spLocks noGrp="1"/>
          </p:cNvSpPr>
          <p:nvPr>
            <p:ph idx="1"/>
          </p:nvPr>
        </p:nvSpPr>
        <p:spPr>
          <a:xfrm>
            <a:off x="5410200" y="1016000"/>
            <a:ext cx="3657600" cy="3251200"/>
          </a:xfrm>
        </p:spPr>
        <p:txBody>
          <a:bodyPr>
            <a:normAutofit fontScale="85000" lnSpcReduction="20000"/>
          </a:bodyPr>
          <a:lstStyle/>
          <a:p>
            <a:r>
              <a:rPr lang="en-US" dirty="0" smtClean="0"/>
              <a:t>The frequencies of specific alleles at SNP positions are statistically compared between cases and controls for a particular disease/trait</a:t>
            </a:r>
          </a:p>
          <a:p>
            <a:r>
              <a:rPr lang="en-US" dirty="0" smtClean="0"/>
              <a:t>Many SNPs are scanned across the whole genome and significant loci identified</a:t>
            </a:r>
          </a:p>
          <a:p>
            <a:r>
              <a:rPr lang="en-US" dirty="0" smtClean="0"/>
              <a:t>Thousands of such studies have now been completed</a:t>
            </a:r>
          </a:p>
        </p:txBody>
      </p:sp>
    </p:spTree>
    <p:extLst>
      <p:ext uri="{BB962C8B-B14F-4D97-AF65-F5344CB8AC3E}">
        <p14:creationId xmlns:p14="http://schemas.microsoft.com/office/powerpoint/2010/main" val="770575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23andMe: Welcome to me</a:t>
            </a:r>
            <a:endParaRPr lang="en-US" dirty="0"/>
          </a:p>
        </p:txBody>
      </p:sp>
      <p:pic>
        <p:nvPicPr>
          <p:cNvPr id="101378" name="Picture 2"/>
          <p:cNvPicPr>
            <a:picLocks noGrp="1" noChangeAspect="1" noChangeArrowheads="1"/>
          </p:cNvPicPr>
          <p:nvPr>
            <p:ph sz="quarter" idx="1"/>
          </p:nvPr>
        </p:nvPicPr>
        <p:blipFill>
          <a:blip r:embed="rId2"/>
          <a:srcRect l="20471" t="12429" r="21972" b="13559"/>
          <a:stretch>
            <a:fillRect/>
          </a:stretch>
        </p:blipFill>
        <p:spPr bwMode="auto">
          <a:xfrm>
            <a:off x="1524000" y="990600"/>
            <a:ext cx="6223000" cy="5001306"/>
          </a:xfrm>
          <a:prstGeom prst="rect">
            <a:avLst/>
          </a:prstGeom>
          <a:noFill/>
          <a:ln w="9525">
            <a:noFill/>
            <a:miter lim="800000"/>
            <a:headEnd/>
            <a:tailEnd/>
          </a:ln>
        </p:spPr>
      </p:pic>
      <p:cxnSp>
        <p:nvCxnSpPr>
          <p:cNvPr id="6" name="Straight Connector 5"/>
          <p:cNvCxnSpPr/>
          <p:nvPr/>
        </p:nvCxnSpPr>
        <p:spPr>
          <a:xfrm rot="5400000">
            <a:off x="7315200" y="2640353"/>
            <a:ext cx="914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a:xfrm rot="5400000">
            <a:off x="7429500" y="3630953"/>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rot="5400000">
            <a:off x="6934200" y="5078753"/>
            <a:ext cx="1676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rot="5400000">
            <a:off x="1219200" y="2538753"/>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rot="5400000">
            <a:off x="1104900" y="3503953"/>
            <a:ext cx="914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rot="5400000">
            <a:off x="1295400" y="4431053"/>
            <a:ext cx="533400" cy="0"/>
          </a:xfrm>
          <a:prstGeom prst="line">
            <a:avLst/>
          </a:prstGeom>
        </p:spPr>
        <p:style>
          <a:lnRef idx="2">
            <a:schemeClr val="accent2"/>
          </a:lnRef>
          <a:fillRef idx="0">
            <a:schemeClr val="accent2"/>
          </a:fillRef>
          <a:effectRef idx="1">
            <a:schemeClr val="accent2"/>
          </a:effectRef>
          <a:fontRef idx="minor">
            <a:schemeClr val="tx1"/>
          </a:fontRef>
        </p:style>
      </p:cxnSp>
      <p:sp>
        <p:nvSpPr>
          <p:cNvPr id="15" name="TextBox 14"/>
          <p:cNvSpPr txBox="1"/>
          <p:nvPr/>
        </p:nvSpPr>
        <p:spPr>
          <a:xfrm>
            <a:off x="76200" y="2209800"/>
            <a:ext cx="1396987" cy="646331"/>
          </a:xfrm>
          <a:prstGeom prst="rect">
            <a:avLst/>
          </a:prstGeom>
          <a:noFill/>
        </p:spPr>
        <p:txBody>
          <a:bodyPr wrap="none" rtlCol="0">
            <a:spAutoFit/>
          </a:bodyPr>
          <a:lstStyle/>
          <a:p>
            <a:r>
              <a:rPr lang="en-US" dirty="0" smtClean="0">
                <a:latin typeface="+mn-lt"/>
              </a:rPr>
              <a:t>Health risks</a:t>
            </a:r>
          </a:p>
          <a:p>
            <a:r>
              <a:rPr lang="en-US" dirty="0" smtClean="0">
                <a:latin typeface="+mn-lt"/>
              </a:rPr>
              <a:t>Traits, </a:t>
            </a:r>
            <a:r>
              <a:rPr lang="en-US" dirty="0" err="1" smtClean="0">
                <a:latin typeface="+mn-lt"/>
              </a:rPr>
              <a:t>etc</a:t>
            </a:r>
            <a:endParaRPr lang="en-US" dirty="0">
              <a:latin typeface="+mn-lt"/>
            </a:endParaRPr>
          </a:p>
        </p:txBody>
      </p:sp>
      <p:sp>
        <p:nvSpPr>
          <p:cNvPr id="16" name="TextBox 15"/>
          <p:cNvSpPr txBox="1"/>
          <p:nvPr/>
        </p:nvSpPr>
        <p:spPr>
          <a:xfrm>
            <a:off x="76200" y="3261621"/>
            <a:ext cx="1082348" cy="369332"/>
          </a:xfrm>
          <a:prstGeom prst="rect">
            <a:avLst/>
          </a:prstGeom>
          <a:noFill/>
        </p:spPr>
        <p:txBody>
          <a:bodyPr wrap="none" rtlCol="0">
            <a:spAutoFit/>
          </a:bodyPr>
          <a:lstStyle/>
          <a:p>
            <a:r>
              <a:rPr lang="en-US" dirty="0" smtClean="0">
                <a:latin typeface="+mn-lt"/>
              </a:rPr>
              <a:t>Ancestry</a:t>
            </a:r>
            <a:endParaRPr lang="en-US" dirty="0">
              <a:latin typeface="+mn-lt"/>
            </a:endParaRPr>
          </a:p>
        </p:txBody>
      </p:sp>
      <p:sp>
        <p:nvSpPr>
          <p:cNvPr id="17" name="TextBox 16"/>
          <p:cNvSpPr txBox="1"/>
          <p:nvPr/>
        </p:nvSpPr>
        <p:spPr>
          <a:xfrm>
            <a:off x="76200" y="4088153"/>
            <a:ext cx="1313180" cy="646331"/>
          </a:xfrm>
          <a:prstGeom prst="rect">
            <a:avLst/>
          </a:prstGeom>
          <a:noFill/>
        </p:spPr>
        <p:txBody>
          <a:bodyPr wrap="none" rtlCol="0">
            <a:spAutoFit/>
          </a:bodyPr>
          <a:lstStyle/>
          <a:p>
            <a:r>
              <a:rPr lang="en-US" dirty="0" smtClean="0">
                <a:latin typeface="+mn-lt"/>
              </a:rPr>
              <a:t>Sharing</a:t>
            </a:r>
          </a:p>
          <a:p>
            <a:r>
              <a:rPr lang="en-US" dirty="0" smtClean="0">
                <a:latin typeface="+mn-lt"/>
              </a:rPr>
              <a:t>Comparing</a:t>
            </a:r>
            <a:endParaRPr lang="en-US" dirty="0">
              <a:latin typeface="+mn-lt"/>
            </a:endParaRPr>
          </a:p>
        </p:txBody>
      </p:sp>
      <p:sp>
        <p:nvSpPr>
          <p:cNvPr id="18" name="TextBox 17"/>
          <p:cNvSpPr txBox="1"/>
          <p:nvPr/>
        </p:nvSpPr>
        <p:spPr>
          <a:xfrm>
            <a:off x="7753877" y="2146422"/>
            <a:ext cx="1161524" cy="646331"/>
          </a:xfrm>
          <a:prstGeom prst="rect">
            <a:avLst/>
          </a:prstGeom>
          <a:noFill/>
        </p:spPr>
        <p:txBody>
          <a:bodyPr wrap="square" rtlCol="0">
            <a:spAutoFit/>
          </a:bodyPr>
          <a:lstStyle/>
          <a:p>
            <a:r>
              <a:rPr lang="en-US" dirty="0" smtClean="0">
                <a:latin typeface="+mn-lt"/>
              </a:rPr>
              <a:t>Potential relatives</a:t>
            </a:r>
            <a:endParaRPr lang="en-US" dirty="0">
              <a:latin typeface="+mn-lt"/>
            </a:endParaRPr>
          </a:p>
        </p:txBody>
      </p:sp>
      <p:sp>
        <p:nvSpPr>
          <p:cNvPr id="19" name="TextBox 18"/>
          <p:cNvSpPr txBox="1"/>
          <p:nvPr/>
        </p:nvSpPr>
        <p:spPr>
          <a:xfrm>
            <a:off x="7772400" y="3213222"/>
            <a:ext cx="1161524" cy="369332"/>
          </a:xfrm>
          <a:prstGeom prst="rect">
            <a:avLst/>
          </a:prstGeom>
          <a:noFill/>
        </p:spPr>
        <p:txBody>
          <a:bodyPr wrap="square" rtlCol="0">
            <a:spAutoFit/>
          </a:bodyPr>
          <a:lstStyle/>
          <a:p>
            <a:r>
              <a:rPr lang="en-US" dirty="0" smtClean="0">
                <a:latin typeface="+mn-lt"/>
              </a:rPr>
              <a:t>Surveys</a:t>
            </a:r>
            <a:endParaRPr lang="en-US" dirty="0">
              <a:latin typeface="+mn-lt"/>
            </a:endParaRPr>
          </a:p>
        </p:txBody>
      </p:sp>
      <p:sp>
        <p:nvSpPr>
          <p:cNvPr id="20" name="TextBox 19"/>
          <p:cNvSpPr txBox="1"/>
          <p:nvPr/>
        </p:nvSpPr>
        <p:spPr>
          <a:xfrm>
            <a:off x="7772400" y="4316753"/>
            <a:ext cx="1161524" cy="369332"/>
          </a:xfrm>
          <a:prstGeom prst="rect">
            <a:avLst/>
          </a:prstGeom>
          <a:noFill/>
        </p:spPr>
        <p:txBody>
          <a:bodyPr wrap="square" rtlCol="0">
            <a:spAutoFit/>
          </a:bodyPr>
          <a:lstStyle/>
          <a:p>
            <a:r>
              <a:rPr lang="en-US" dirty="0" smtClean="0">
                <a:latin typeface="+mn-lt"/>
              </a:rPr>
              <a:t>Snippets</a:t>
            </a:r>
            <a:endParaRPr lang="en-US" dirty="0">
              <a:latin typeface="+mn-lt"/>
            </a:endParaRPr>
          </a:p>
        </p:txBody>
      </p:sp>
      <p:sp>
        <p:nvSpPr>
          <p:cNvPr id="4" name="TextBox 3"/>
          <p:cNvSpPr txBox="1"/>
          <p:nvPr/>
        </p:nvSpPr>
        <p:spPr>
          <a:xfrm>
            <a:off x="381000" y="6096000"/>
            <a:ext cx="8229600" cy="646331"/>
          </a:xfrm>
          <a:prstGeom prst="rect">
            <a:avLst/>
          </a:prstGeom>
          <a:noFill/>
        </p:spPr>
        <p:txBody>
          <a:bodyPr wrap="square" rtlCol="0">
            <a:spAutoFit/>
          </a:bodyPr>
          <a:lstStyle/>
          <a:p>
            <a:r>
              <a:rPr lang="en-US" dirty="0" smtClean="0">
                <a:latin typeface="+mn-lt"/>
              </a:rPr>
              <a:t>Why did I do 23andMe? To compare similarities and differences with my fraternal (dizygotic) twin</a:t>
            </a:r>
            <a:endParaRPr lang="en-US" dirty="0">
              <a:latin typeface="+mn-lt"/>
            </a:endParaRPr>
          </a:p>
        </p:txBody>
      </p:sp>
    </p:spTree>
    <p:extLst>
      <p:ext uri="{BB962C8B-B14F-4D97-AF65-F5344CB8AC3E}">
        <p14:creationId xmlns:p14="http://schemas.microsoft.com/office/powerpoint/2010/main" val="5714555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685800"/>
          </a:xfrm>
        </p:spPr>
        <p:txBody>
          <a:bodyPr/>
          <a:lstStyle/>
          <a:p>
            <a:r>
              <a:rPr lang="en-US" sz="3200" dirty="0" smtClean="0"/>
              <a:t>Traits: A “likely sprinter” with wet earwax</a:t>
            </a:r>
            <a:endParaRPr lang="en-US" sz="3200" dirty="0"/>
          </a:p>
        </p:txBody>
      </p:sp>
      <p:pic>
        <p:nvPicPr>
          <p:cNvPr id="104450" name="Picture 2"/>
          <p:cNvPicPr>
            <a:picLocks noGrp="1" noChangeAspect="1" noChangeArrowheads="1"/>
          </p:cNvPicPr>
          <p:nvPr>
            <p:ph sz="quarter" idx="1"/>
          </p:nvPr>
        </p:nvPicPr>
        <p:blipFill>
          <a:blip r:embed="rId2"/>
          <a:srcRect l="20471" t="12429" r="21619" b="14972"/>
          <a:stretch>
            <a:fillRect/>
          </a:stretch>
        </p:blipFill>
        <p:spPr bwMode="auto">
          <a:xfrm>
            <a:off x="879709" y="989903"/>
            <a:ext cx="7197491" cy="5639497"/>
          </a:xfrm>
          <a:prstGeom prst="rect">
            <a:avLst/>
          </a:prstGeom>
          <a:noFill/>
          <a:ln w="9525">
            <a:noFill/>
            <a:miter lim="800000"/>
            <a:headEnd/>
            <a:tailEnd/>
          </a:ln>
        </p:spPr>
      </p:pic>
    </p:spTree>
    <p:extLst>
      <p:ext uri="{BB962C8B-B14F-4D97-AF65-F5344CB8AC3E}">
        <p14:creationId xmlns:p14="http://schemas.microsoft.com/office/powerpoint/2010/main" val="218654710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609600"/>
          </a:xfrm>
        </p:spPr>
        <p:txBody>
          <a:bodyPr/>
          <a:lstStyle/>
          <a:p>
            <a:r>
              <a:rPr lang="en-US" dirty="0" smtClean="0"/>
              <a:t>“Health Labs”: Extra five pounds not my fault</a:t>
            </a:r>
            <a:endParaRPr lang="en-US" dirty="0"/>
          </a:p>
        </p:txBody>
      </p:sp>
      <p:pic>
        <p:nvPicPr>
          <p:cNvPr id="103426" name="Picture 2"/>
          <p:cNvPicPr>
            <a:picLocks noGrp="1" noChangeAspect="1" noChangeArrowheads="1"/>
          </p:cNvPicPr>
          <p:nvPr>
            <p:ph sz="quarter" idx="1"/>
          </p:nvPr>
        </p:nvPicPr>
        <p:blipFill>
          <a:blip r:embed="rId2"/>
          <a:srcRect l="20648" t="12429" r="21442" b="19774"/>
          <a:stretch>
            <a:fillRect/>
          </a:stretch>
        </p:blipFill>
        <p:spPr bwMode="auto">
          <a:xfrm>
            <a:off x="773006" y="1066800"/>
            <a:ext cx="7532794" cy="5511800"/>
          </a:xfrm>
          <a:prstGeom prst="rect">
            <a:avLst/>
          </a:prstGeom>
          <a:noFill/>
          <a:ln w="9525">
            <a:noFill/>
            <a:miter lim="800000"/>
            <a:headEnd/>
            <a:tailEnd/>
          </a:ln>
        </p:spPr>
      </p:pic>
      <p:sp>
        <p:nvSpPr>
          <p:cNvPr id="5" name="Rectangle 4"/>
          <p:cNvSpPr/>
          <p:nvPr/>
        </p:nvSpPr>
        <p:spPr>
          <a:xfrm>
            <a:off x="3733800" y="5867400"/>
            <a:ext cx="2755900" cy="698500"/>
          </a:xfrm>
          <a:prstGeom prst="rect">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10446027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533400"/>
          </a:xfrm>
        </p:spPr>
        <p:txBody>
          <a:bodyPr>
            <a:normAutofit fontScale="90000"/>
          </a:bodyPr>
          <a:lstStyle/>
          <a:p>
            <a:r>
              <a:rPr lang="en-US" dirty="0" smtClean="0"/>
              <a:t>Disease risks - 33% chance of diabetes! Oh wait that</a:t>
            </a:r>
            <a:r>
              <a:rPr lang="uk-UA" dirty="0" smtClean="0"/>
              <a:t>’</a:t>
            </a:r>
            <a:r>
              <a:rPr lang="en-US" dirty="0" smtClean="0"/>
              <a:t>s just 1.3x average</a:t>
            </a:r>
            <a:endParaRPr lang="en-US" dirty="0"/>
          </a:p>
        </p:txBody>
      </p:sp>
      <p:pic>
        <p:nvPicPr>
          <p:cNvPr id="102402" name="Picture 2"/>
          <p:cNvPicPr>
            <a:picLocks noGrp="1" noChangeAspect="1" noChangeArrowheads="1"/>
          </p:cNvPicPr>
          <p:nvPr>
            <p:ph sz="quarter" idx="1"/>
          </p:nvPr>
        </p:nvPicPr>
        <p:blipFill>
          <a:blip r:embed="rId2"/>
          <a:srcRect l="20472" t="12429" r="21442" b="28531"/>
          <a:stretch>
            <a:fillRect/>
          </a:stretch>
        </p:blipFill>
        <p:spPr bwMode="auto">
          <a:xfrm>
            <a:off x="546222" y="914400"/>
            <a:ext cx="8216656" cy="5219700"/>
          </a:xfrm>
          <a:prstGeom prst="rect">
            <a:avLst/>
          </a:prstGeom>
          <a:noFill/>
          <a:ln w="9525">
            <a:noFill/>
            <a:miter lim="800000"/>
            <a:headEnd/>
            <a:tailEnd/>
          </a:ln>
        </p:spPr>
      </p:pic>
      <p:sp>
        <p:nvSpPr>
          <p:cNvPr id="4" name="TextBox 3"/>
          <p:cNvSpPr txBox="1"/>
          <p:nvPr/>
        </p:nvSpPr>
        <p:spPr>
          <a:xfrm>
            <a:off x="304801" y="6172200"/>
            <a:ext cx="8153400" cy="646331"/>
          </a:xfrm>
          <a:prstGeom prst="rect">
            <a:avLst/>
          </a:prstGeom>
          <a:noFill/>
        </p:spPr>
        <p:txBody>
          <a:bodyPr wrap="square" rtlCol="0">
            <a:spAutoFit/>
          </a:bodyPr>
          <a:lstStyle/>
          <a:p>
            <a:r>
              <a:rPr lang="en-US" dirty="0" smtClean="0"/>
              <a:t>Environmental factors (not considered by 23andMe) likely outweigh my increased risk due to genetics</a:t>
            </a:r>
            <a:endParaRPr lang="en-US" dirty="0"/>
          </a:p>
        </p:txBody>
      </p:sp>
    </p:spTree>
    <p:extLst>
      <p:ext uri="{BB962C8B-B14F-4D97-AF65-F5344CB8AC3E}">
        <p14:creationId xmlns:p14="http://schemas.microsoft.com/office/powerpoint/2010/main" val="3325848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smtClean="0"/>
              <a:t>23andMe says – 96.5% European with 3.3% (East Asian &amp; Native American)</a:t>
            </a:r>
            <a:endParaRPr lang="en-US" sz="2400" dirty="0"/>
          </a:p>
        </p:txBody>
      </p:sp>
      <p:pic>
        <p:nvPicPr>
          <p:cNvPr id="4" name="Content Placeholder 3" descr="screencapture-you-23andme-reports-ancestry_composition_hd-2018-04-09-14_49_34.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129" t="7117" r="63157" b="72345"/>
          <a:stretch/>
        </p:blipFill>
        <p:spPr>
          <a:xfrm>
            <a:off x="304800" y="965873"/>
            <a:ext cx="2438400" cy="5668069"/>
          </a:xfrm>
        </p:spPr>
      </p:pic>
      <p:pic>
        <p:nvPicPr>
          <p:cNvPr id="6" name="Picture 5" descr="Screenshot 2018-04-09 15.04.21.png"/>
          <p:cNvPicPr>
            <a:picLocks noChangeAspect="1"/>
          </p:cNvPicPr>
          <p:nvPr/>
        </p:nvPicPr>
        <p:blipFill rotWithShape="1">
          <a:blip r:embed="rId3">
            <a:extLst>
              <a:ext uri="{28A0092B-C50C-407E-A947-70E740481C1C}">
                <a14:useLocalDpi xmlns:a14="http://schemas.microsoft.com/office/drawing/2010/main" val="0"/>
              </a:ext>
            </a:extLst>
          </a:blip>
          <a:srcRect l="430"/>
          <a:stretch/>
        </p:blipFill>
        <p:spPr>
          <a:xfrm>
            <a:off x="2921000" y="2006600"/>
            <a:ext cx="5890354" cy="4013200"/>
          </a:xfrm>
          <a:prstGeom prst="rect">
            <a:avLst/>
          </a:prstGeom>
        </p:spPr>
      </p:pic>
      <p:sp>
        <p:nvSpPr>
          <p:cNvPr id="7" name="TextBox 6"/>
          <p:cNvSpPr txBox="1"/>
          <p:nvPr/>
        </p:nvSpPr>
        <p:spPr>
          <a:xfrm>
            <a:off x="3124200" y="6096000"/>
            <a:ext cx="5486400" cy="646331"/>
          </a:xfrm>
          <a:prstGeom prst="rect">
            <a:avLst/>
          </a:prstGeom>
          <a:noFill/>
        </p:spPr>
        <p:txBody>
          <a:bodyPr wrap="square" rtlCol="0">
            <a:spAutoFit/>
          </a:bodyPr>
          <a:lstStyle/>
          <a:p>
            <a:r>
              <a:rPr lang="en-US" dirty="0" smtClean="0"/>
              <a:t>Where did this Asian or Native American component come from?</a:t>
            </a:r>
            <a:endParaRPr lang="en-US" dirty="0"/>
          </a:p>
        </p:txBody>
      </p:sp>
    </p:spTree>
    <p:extLst>
      <p:ext uri="{BB962C8B-B14F-4D97-AF65-F5344CB8AC3E}">
        <p14:creationId xmlns:p14="http://schemas.microsoft.com/office/powerpoint/2010/main" val="1040497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the records office</a:t>
            </a:r>
            <a:r>
              <a:rPr lang="is-IS" dirty="0" smtClean="0"/>
              <a:t>…</a:t>
            </a:r>
            <a:endParaRPr lang="en-US" dirty="0"/>
          </a:p>
        </p:txBody>
      </p:sp>
      <p:pic>
        <p:nvPicPr>
          <p:cNvPr id="4" name="Content Placeholder 3" descr="FamilyTree_Page_03.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66" t="992" r="-1751" b="4268"/>
          <a:stretch/>
        </p:blipFill>
        <p:spPr>
          <a:xfrm>
            <a:off x="1752600" y="1143000"/>
            <a:ext cx="4015015" cy="4851400"/>
          </a:xfrm>
        </p:spPr>
      </p:pic>
      <p:sp>
        <p:nvSpPr>
          <p:cNvPr id="5" name="TextBox 4"/>
          <p:cNvSpPr txBox="1"/>
          <p:nvPr/>
        </p:nvSpPr>
        <p:spPr>
          <a:xfrm>
            <a:off x="685800" y="3276600"/>
            <a:ext cx="992579" cy="369332"/>
          </a:xfrm>
          <a:prstGeom prst="rect">
            <a:avLst/>
          </a:prstGeom>
          <a:noFill/>
        </p:spPr>
        <p:txBody>
          <a:bodyPr wrap="none" rtlCol="0">
            <a:spAutoFit/>
          </a:bodyPr>
          <a:lstStyle/>
          <a:p>
            <a:r>
              <a:rPr lang="en-US" dirty="0" smtClean="0"/>
              <a:t>Mother</a:t>
            </a:r>
            <a:endParaRPr lang="en-US" dirty="0"/>
          </a:p>
        </p:txBody>
      </p:sp>
      <p:sp>
        <p:nvSpPr>
          <p:cNvPr id="6" name="TextBox 5"/>
          <p:cNvSpPr txBox="1"/>
          <p:nvPr/>
        </p:nvSpPr>
        <p:spPr>
          <a:xfrm>
            <a:off x="41875" y="4495800"/>
            <a:ext cx="1710725" cy="369332"/>
          </a:xfrm>
          <a:prstGeom prst="rect">
            <a:avLst/>
          </a:prstGeom>
          <a:noFill/>
        </p:spPr>
        <p:txBody>
          <a:bodyPr wrap="none" rtlCol="0">
            <a:spAutoFit/>
          </a:bodyPr>
          <a:lstStyle/>
          <a:p>
            <a:r>
              <a:rPr lang="en-US" dirty="0" smtClean="0"/>
              <a:t>Grandmother</a:t>
            </a:r>
            <a:endParaRPr lang="en-US" dirty="0"/>
          </a:p>
        </p:txBody>
      </p:sp>
      <p:sp>
        <p:nvSpPr>
          <p:cNvPr id="7" name="TextBox 6"/>
          <p:cNvSpPr txBox="1"/>
          <p:nvPr/>
        </p:nvSpPr>
        <p:spPr>
          <a:xfrm>
            <a:off x="76200" y="2057400"/>
            <a:ext cx="1569660" cy="369332"/>
          </a:xfrm>
          <a:prstGeom prst="rect">
            <a:avLst/>
          </a:prstGeom>
          <a:noFill/>
        </p:spPr>
        <p:txBody>
          <a:bodyPr wrap="none" rtlCol="0">
            <a:spAutoFit/>
          </a:bodyPr>
          <a:lstStyle/>
          <a:p>
            <a:r>
              <a:rPr lang="en-US" dirty="0" smtClean="0"/>
              <a:t>Grandfather</a:t>
            </a:r>
            <a:endParaRPr lang="en-US" dirty="0"/>
          </a:p>
        </p:txBody>
      </p:sp>
      <p:sp>
        <p:nvSpPr>
          <p:cNvPr id="8" name="TextBox 7"/>
          <p:cNvSpPr txBox="1"/>
          <p:nvPr/>
        </p:nvSpPr>
        <p:spPr>
          <a:xfrm>
            <a:off x="152400" y="5867400"/>
            <a:ext cx="8648700" cy="923330"/>
          </a:xfrm>
          <a:prstGeom prst="rect">
            <a:avLst/>
          </a:prstGeom>
          <a:noFill/>
        </p:spPr>
        <p:txBody>
          <a:bodyPr wrap="square" rtlCol="0">
            <a:spAutoFit/>
          </a:bodyPr>
          <a:lstStyle/>
          <a:p>
            <a:r>
              <a:rPr lang="en-US" dirty="0"/>
              <a:t>The </a:t>
            </a:r>
            <a:r>
              <a:rPr lang="en-US" dirty="0" err="1"/>
              <a:t>Société</a:t>
            </a:r>
            <a:r>
              <a:rPr lang="en-US" dirty="0"/>
              <a:t> </a:t>
            </a:r>
            <a:r>
              <a:rPr lang="en-US" dirty="0" err="1"/>
              <a:t>historique</a:t>
            </a:r>
            <a:r>
              <a:rPr lang="en-US" dirty="0"/>
              <a:t> de Saint-Boniface </a:t>
            </a:r>
            <a:r>
              <a:rPr lang="en-US" dirty="0" smtClean="0"/>
              <a:t>- an </a:t>
            </a:r>
            <a:r>
              <a:rPr lang="en-US" dirty="0"/>
              <a:t>archives and research </a:t>
            </a:r>
            <a:r>
              <a:rPr lang="en-US" dirty="0" smtClean="0"/>
              <a:t>center </a:t>
            </a:r>
            <a:r>
              <a:rPr lang="en-US" dirty="0"/>
              <a:t>dedicated to preserving, studying, disseminating and promoting the francophone and Métis history of Manitoba and Western Canada.</a:t>
            </a:r>
          </a:p>
        </p:txBody>
      </p:sp>
      <p:sp>
        <p:nvSpPr>
          <p:cNvPr id="10" name="Rectangle 9"/>
          <p:cNvSpPr/>
          <p:nvPr/>
        </p:nvSpPr>
        <p:spPr>
          <a:xfrm>
            <a:off x="5791200" y="2819400"/>
            <a:ext cx="3276600" cy="1477328"/>
          </a:xfrm>
          <a:prstGeom prst="rect">
            <a:avLst/>
          </a:prstGeom>
        </p:spPr>
        <p:txBody>
          <a:bodyPr wrap="square">
            <a:spAutoFit/>
          </a:bodyPr>
          <a:lstStyle/>
          <a:p>
            <a:r>
              <a:rPr lang="en-US" dirty="0" smtClean="0"/>
              <a:t>Starting </a:t>
            </a:r>
            <a:r>
              <a:rPr lang="en-US" dirty="0"/>
              <a:t>from my mother’s name and </a:t>
            </a:r>
            <a:r>
              <a:rPr lang="en-US" dirty="0" smtClean="0"/>
              <a:t>birthdate, they </a:t>
            </a:r>
            <a:r>
              <a:rPr lang="en-US" dirty="0"/>
              <a:t>were able to provide 71 pages of </a:t>
            </a:r>
            <a:r>
              <a:rPr lang="en-US" dirty="0" smtClean="0"/>
              <a:t>ancestry tracing as far back as 1574 France</a:t>
            </a:r>
            <a:endParaRPr lang="en-US" dirty="0"/>
          </a:p>
        </p:txBody>
      </p:sp>
      <p:sp>
        <p:nvSpPr>
          <p:cNvPr id="11" name="Rectangle 10"/>
          <p:cNvSpPr/>
          <p:nvPr/>
        </p:nvSpPr>
        <p:spPr>
          <a:xfrm>
            <a:off x="1752600" y="1066800"/>
            <a:ext cx="4038600" cy="2667000"/>
          </a:xfrm>
          <a:prstGeom prst="rect">
            <a:avLst/>
          </a:prstGeom>
          <a:noFill/>
          <a:ln w="38100"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265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the records office</a:t>
            </a:r>
            <a:r>
              <a:rPr lang="is-IS" dirty="0"/>
              <a:t>…</a:t>
            </a:r>
            <a:endParaRPr lang="en-US" dirty="0"/>
          </a:p>
        </p:txBody>
      </p:sp>
      <p:pic>
        <p:nvPicPr>
          <p:cNvPr id="12" name="Content Placeholder 3" descr="FamilyTree_Page_03.png"/>
          <p:cNvPicPr>
            <a:picLocks noChangeAspect="1"/>
          </p:cNvPicPr>
          <p:nvPr/>
        </p:nvPicPr>
        <p:blipFill rotWithShape="1">
          <a:blip r:embed="rId2">
            <a:extLst>
              <a:ext uri="{28A0092B-C50C-407E-A947-70E740481C1C}">
                <a14:useLocalDpi xmlns:a14="http://schemas.microsoft.com/office/drawing/2010/main" val="0"/>
              </a:ext>
            </a:extLst>
          </a:blip>
          <a:srcRect l="1466" t="3515" r="-1751" b="50661"/>
          <a:stretch/>
        </p:blipFill>
        <p:spPr bwMode="auto">
          <a:xfrm>
            <a:off x="130209" y="914400"/>
            <a:ext cx="9083149"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9" name="TextBox 8"/>
          <p:cNvSpPr txBox="1"/>
          <p:nvPr/>
        </p:nvSpPr>
        <p:spPr>
          <a:xfrm>
            <a:off x="411540" y="3910568"/>
            <a:ext cx="1569660" cy="369332"/>
          </a:xfrm>
          <a:prstGeom prst="rect">
            <a:avLst/>
          </a:prstGeom>
          <a:noFill/>
        </p:spPr>
        <p:txBody>
          <a:bodyPr wrap="none" rtlCol="0">
            <a:spAutoFit/>
          </a:bodyPr>
          <a:lstStyle/>
          <a:p>
            <a:r>
              <a:rPr lang="en-US" dirty="0" smtClean="0"/>
              <a:t>Grandfather</a:t>
            </a:r>
            <a:endParaRPr lang="en-US" dirty="0"/>
          </a:p>
        </p:txBody>
      </p:sp>
      <p:sp>
        <p:nvSpPr>
          <p:cNvPr id="13" name="TextBox 12"/>
          <p:cNvSpPr txBox="1"/>
          <p:nvPr/>
        </p:nvSpPr>
        <p:spPr>
          <a:xfrm>
            <a:off x="3285128" y="5041900"/>
            <a:ext cx="2429872" cy="369332"/>
          </a:xfrm>
          <a:prstGeom prst="rect">
            <a:avLst/>
          </a:prstGeom>
          <a:noFill/>
        </p:spPr>
        <p:txBody>
          <a:bodyPr wrap="none" rtlCol="0">
            <a:spAutoFit/>
          </a:bodyPr>
          <a:lstStyle/>
          <a:p>
            <a:r>
              <a:rPr lang="en-US" dirty="0" smtClean="0"/>
              <a:t>Great-Grandmother</a:t>
            </a:r>
            <a:endParaRPr lang="en-US" dirty="0"/>
          </a:p>
        </p:txBody>
      </p:sp>
      <p:sp>
        <p:nvSpPr>
          <p:cNvPr id="14" name="TextBox 13"/>
          <p:cNvSpPr txBox="1"/>
          <p:nvPr/>
        </p:nvSpPr>
        <p:spPr>
          <a:xfrm>
            <a:off x="6019801" y="5919569"/>
            <a:ext cx="3124199" cy="646331"/>
          </a:xfrm>
          <a:prstGeom prst="rect">
            <a:avLst/>
          </a:prstGeom>
          <a:solidFill>
            <a:srgbClr val="FFFFFF"/>
          </a:solidFill>
        </p:spPr>
        <p:txBody>
          <a:bodyPr wrap="square" rtlCol="0">
            <a:spAutoFit/>
          </a:bodyPr>
          <a:lstStyle/>
          <a:p>
            <a:r>
              <a:rPr lang="en-US" dirty="0" smtClean="0"/>
              <a:t>Great-Great-Grandmother</a:t>
            </a:r>
          </a:p>
          <a:p>
            <a:endParaRPr lang="en-US" dirty="0"/>
          </a:p>
        </p:txBody>
      </p:sp>
      <p:sp>
        <p:nvSpPr>
          <p:cNvPr id="15" name="Rectangle 14"/>
          <p:cNvSpPr/>
          <p:nvPr/>
        </p:nvSpPr>
        <p:spPr>
          <a:xfrm>
            <a:off x="5867400" y="5041900"/>
            <a:ext cx="3276600" cy="914400"/>
          </a:xfrm>
          <a:prstGeom prst="rect">
            <a:avLst/>
          </a:prstGeom>
          <a:noFill/>
          <a:ln w="38100"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1421" y="6248400"/>
            <a:ext cx="992579" cy="369332"/>
          </a:xfrm>
          <a:prstGeom prst="rect">
            <a:avLst/>
          </a:prstGeom>
          <a:noFill/>
        </p:spPr>
        <p:txBody>
          <a:bodyPr wrap="none" rtlCol="0">
            <a:spAutoFit/>
          </a:bodyPr>
          <a:lstStyle/>
          <a:p>
            <a:r>
              <a:rPr lang="en-US" dirty="0" smtClean="0"/>
              <a:t>Mother</a:t>
            </a:r>
            <a:endParaRPr lang="en-US" dirty="0"/>
          </a:p>
        </p:txBody>
      </p:sp>
    </p:spTree>
    <p:extLst>
      <p:ext uri="{BB962C8B-B14F-4D97-AF65-F5344CB8AC3E}">
        <p14:creationId xmlns:p14="http://schemas.microsoft.com/office/powerpoint/2010/main" val="41149225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historical aside</a:t>
            </a:r>
            <a:r>
              <a:rPr lang="is-IS" dirty="0" smtClean="0"/>
              <a:t>…</a:t>
            </a:r>
            <a:endParaRPr lang="en-US" dirty="0"/>
          </a:p>
        </p:txBody>
      </p:sp>
      <p:pic>
        <p:nvPicPr>
          <p:cNvPr id="4" name="Content Placeholder 3" descr="FamilyTree_Page_07.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48" r="-550"/>
          <a:stretch/>
        </p:blipFill>
        <p:spPr>
          <a:xfrm>
            <a:off x="1676400" y="990599"/>
            <a:ext cx="4419600" cy="5711575"/>
          </a:xfrm>
        </p:spPr>
      </p:pic>
      <p:sp>
        <p:nvSpPr>
          <p:cNvPr id="6" name="TextBox 5"/>
          <p:cNvSpPr txBox="1"/>
          <p:nvPr/>
        </p:nvSpPr>
        <p:spPr>
          <a:xfrm>
            <a:off x="76200" y="3429000"/>
            <a:ext cx="1676400" cy="861774"/>
          </a:xfrm>
          <a:prstGeom prst="rect">
            <a:avLst/>
          </a:prstGeom>
          <a:solidFill>
            <a:srgbClr val="FFFFFF"/>
          </a:solidFill>
        </p:spPr>
        <p:txBody>
          <a:bodyPr wrap="square" rtlCol="0">
            <a:spAutoFit/>
          </a:bodyPr>
          <a:lstStyle/>
          <a:p>
            <a:r>
              <a:rPr lang="en-US" sz="1600" dirty="0" smtClean="0"/>
              <a:t>Great-Great-Grandmother</a:t>
            </a:r>
          </a:p>
          <a:p>
            <a:endParaRPr lang="en-US" sz="1600" dirty="0"/>
          </a:p>
        </p:txBody>
      </p:sp>
      <p:sp>
        <p:nvSpPr>
          <p:cNvPr id="10" name="TextBox 9"/>
          <p:cNvSpPr txBox="1"/>
          <p:nvPr/>
        </p:nvSpPr>
        <p:spPr>
          <a:xfrm>
            <a:off x="1721996" y="4170402"/>
            <a:ext cx="1326004" cy="553998"/>
          </a:xfrm>
          <a:prstGeom prst="rect">
            <a:avLst/>
          </a:prstGeom>
          <a:noFill/>
        </p:spPr>
        <p:txBody>
          <a:bodyPr wrap="none" rtlCol="0">
            <a:spAutoFit/>
          </a:bodyPr>
          <a:lstStyle/>
          <a:p>
            <a:r>
              <a:rPr lang="en-US" sz="1000" b="1" dirty="0" smtClean="0"/>
              <a:t>Louis David Riel</a:t>
            </a:r>
            <a:br>
              <a:rPr lang="en-US" sz="1000" b="1" dirty="0" smtClean="0"/>
            </a:br>
            <a:r>
              <a:rPr lang="en-US" sz="1000" b="1" dirty="0" smtClean="0"/>
              <a:t>Born 1844-10-22</a:t>
            </a:r>
          </a:p>
          <a:p>
            <a:r>
              <a:rPr lang="en-US" sz="1000" b="1" dirty="0" smtClean="0"/>
              <a:t>Died 1885-11-16</a:t>
            </a:r>
          </a:p>
        </p:txBody>
      </p:sp>
    </p:spTree>
    <p:extLst>
      <p:ext uri="{BB962C8B-B14F-4D97-AF65-F5344CB8AC3E}">
        <p14:creationId xmlns:p14="http://schemas.microsoft.com/office/powerpoint/2010/main" val="3008512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FamilyTree_Page_07.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48" r="66016"/>
          <a:stretch/>
        </p:blipFill>
        <p:spPr>
          <a:xfrm>
            <a:off x="1676400" y="990599"/>
            <a:ext cx="1450975" cy="5711575"/>
          </a:xfrm>
        </p:spPr>
      </p:pic>
      <p:sp>
        <p:nvSpPr>
          <p:cNvPr id="2" name="Title 1"/>
          <p:cNvSpPr>
            <a:spLocks noGrp="1"/>
          </p:cNvSpPr>
          <p:nvPr>
            <p:ph type="title"/>
          </p:nvPr>
        </p:nvSpPr>
        <p:spPr/>
        <p:txBody>
          <a:bodyPr/>
          <a:lstStyle/>
          <a:p>
            <a:r>
              <a:rPr lang="en-US" dirty="0"/>
              <a:t>An historical aside</a:t>
            </a:r>
            <a:r>
              <a:rPr lang="is-IS" dirty="0"/>
              <a:t>…</a:t>
            </a:r>
            <a:endParaRPr lang="en-US" dirty="0"/>
          </a:p>
        </p:txBody>
      </p:sp>
      <p:pic>
        <p:nvPicPr>
          <p:cNvPr id="5" name="Picture 4"/>
          <p:cNvPicPr>
            <a:picLocks noChangeAspect="1"/>
          </p:cNvPicPr>
          <p:nvPr/>
        </p:nvPicPr>
        <p:blipFill>
          <a:blip r:embed="rId3"/>
          <a:stretch>
            <a:fillRect/>
          </a:stretch>
        </p:blipFill>
        <p:spPr>
          <a:xfrm>
            <a:off x="2968010" y="3352800"/>
            <a:ext cx="1680190" cy="2159000"/>
          </a:xfrm>
          <a:prstGeom prst="rect">
            <a:avLst/>
          </a:prstGeom>
        </p:spPr>
      </p:pic>
      <p:sp>
        <p:nvSpPr>
          <p:cNvPr id="7" name="Rectangle 6"/>
          <p:cNvSpPr/>
          <p:nvPr/>
        </p:nvSpPr>
        <p:spPr>
          <a:xfrm>
            <a:off x="4572000" y="1066800"/>
            <a:ext cx="4419600" cy="4247317"/>
          </a:xfrm>
          <a:prstGeom prst="rect">
            <a:avLst/>
          </a:prstGeom>
          <a:solidFill>
            <a:srgbClr val="FFFFFF"/>
          </a:solidFill>
        </p:spPr>
        <p:txBody>
          <a:bodyPr wrap="square">
            <a:spAutoFit/>
          </a:bodyPr>
          <a:lstStyle/>
          <a:p>
            <a:r>
              <a:rPr lang="en-US" b="1" dirty="0" smtClean="0"/>
              <a:t>Great-Great-Grand-Uncle Louis</a:t>
            </a:r>
          </a:p>
          <a:p>
            <a:pPr marL="285750" indent="-285750">
              <a:buFontTx/>
              <a:buChar char="-"/>
            </a:pPr>
            <a:r>
              <a:rPr lang="en-US" dirty="0" smtClean="0"/>
              <a:t>a </a:t>
            </a:r>
            <a:r>
              <a:rPr lang="en-US" dirty="0"/>
              <a:t>Canadian politician, </a:t>
            </a:r>
            <a:r>
              <a:rPr lang="en-US" dirty="0" smtClean="0"/>
              <a:t>founder </a:t>
            </a:r>
            <a:r>
              <a:rPr lang="en-US" dirty="0"/>
              <a:t>of the province of Manitoba, and a political leader of the Métis </a:t>
            </a:r>
            <a:r>
              <a:rPr lang="en-US" dirty="0" smtClean="0"/>
              <a:t>people.</a:t>
            </a:r>
          </a:p>
          <a:p>
            <a:pPr marL="285750" indent="-285750">
              <a:buFontTx/>
              <a:buChar char="-"/>
            </a:pPr>
            <a:r>
              <a:rPr lang="en-US" dirty="0" smtClean="0"/>
              <a:t>Sought </a:t>
            </a:r>
            <a:r>
              <a:rPr lang="en-US" dirty="0"/>
              <a:t>to preserve Métis rights and </a:t>
            </a:r>
            <a:r>
              <a:rPr lang="en-US" dirty="0" smtClean="0"/>
              <a:t>culture</a:t>
            </a:r>
          </a:p>
          <a:p>
            <a:pPr marL="285750" indent="-285750">
              <a:buFontTx/>
              <a:buChar char="-"/>
            </a:pPr>
            <a:r>
              <a:rPr lang="en-US" dirty="0" smtClean="0"/>
              <a:t>Now considered </a:t>
            </a:r>
            <a:r>
              <a:rPr lang="en-US" dirty="0"/>
              <a:t>a folk hero </a:t>
            </a:r>
            <a:r>
              <a:rPr lang="en-US" dirty="0" smtClean="0"/>
              <a:t>by many.</a:t>
            </a:r>
          </a:p>
          <a:p>
            <a:pPr marL="285750" indent="-285750">
              <a:buFontTx/>
              <a:buChar char="-"/>
            </a:pPr>
            <a:r>
              <a:rPr lang="en-US" dirty="0"/>
              <a:t>Led two rebellions against the government of Canada.</a:t>
            </a:r>
          </a:p>
          <a:p>
            <a:pPr marL="285750" indent="-285750">
              <a:buFontTx/>
              <a:buChar char="-"/>
            </a:pPr>
            <a:r>
              <a:rPr lang="en-US" dirty="0" smtClean="0"/>
              <a:t>While </a:t>
            </a:r>
            <a:r>
              <a:rPr lang="en-US" dirty="0"/>
              <a:t>a fugitive, </a:t>
            </a:r>
            <a:r>
              <a:rPr lang="en-US" dirty="0" smtClean="0"/>
              <a:t>elected </a:t>
            </a:r>
            <a:r>
              <a:rPr lang="en-US" dirty="0"/>
              <a:t>three times to the House of Commons of </a:t>
            </a:r>
            <a:r>
              <a:rPr lang="en-US" dirty="0" smtClean="0"/>
              <a:t>Canada</a:t>
            </a:r>
          </a:p>
          <a:p>
            <a:pPr marL="285750" indent="-285750">
              <a:buFontTx/>
              <a:buChar char="-"/>
            </a:pPr>
            <a:r>
              <a:rPr lang="en-US" dirty="0" smtClean="0"/>
              <a:t>Came to believe </a:t>
            </a:r>
            <a:r>
              <a:rPr lang="en-US" dirty="0"/>
              <a:t>that he was a divinely chosen leader and </a:t>
            </a:r>
            <a:r>
              <a:rPr lang="en-US" dirty="0" smtClean="0"/>
              <a:t>prophet</a:t>
            </a:r>
          </a:p>
          <a:p>
            <a:pPr marL="285750" indent="-285750">
              <a:buFontTx/>
              <a:buChar char="-"/>
            </a:pPr>
            <a:r>
              <a:rPr lang="en-US" dirty="0" smtClean="0"/>
              <a:t>Arrested, convicted and hanged </a:t>
            </a:r>
            <a:r>
              <a:rPr lang="en-US" dirty="0"/>
              <a:t>for high </a:t>
            </a:r>
            <a:r>
              <a:rPr lang="en-US" dirty="0" smtClean="0"/>
              <a:t>treason</a:t>
            </a:r>
            <a:endParaRPr lang="en-US" dirty="0"/>
          </a:p>
        </p:txBody>
      </p:sp>
      <p:sp>
        <p:nvSpPr>
          <p:cNvPr id="10" name="TextBox 9"/>
          <p:cNvSpPr txBox="1"/>
          <p:nvPr/>
        </p:nvSpPr>
        <p:spPr>
          <a:xfrm>
            <a:off x="1721996" y="4170402"/>
            <a:ext cx="1326004" cy="553998"/>
          </a:xfrm>
          <a:prstGeom prst="rect">
            <a:avLst/>
          </a:prstGeom>
          <a:noFill/>
        </p:spPr>
        <p:txBody>
          <a:bodyPr wrap="none" rtlCol="0">
            <a:spAutoFit/>
          </a:bodyPr>
          <a:lstStyle/>
          <a:p>
            <a:r>
              <a:rPr lang="en-US" sz="1000" b="1" dirty="0" smtClean="0"/>
              <a:t>Louis David Riel</a:t>
            </a:r>
            <a:br>
              <a:rPr lang="en-US" sz="1000" b="1" dirty="0" smtClean="0"/>
            </a:br>
            <a:r>
              <a:rPr lang="en-US" sz="1000" b="1" dirty="0" smtClean="0"/>
              <a:t>Born 1844-10-22</a:t>
            </a:r>
          </a:p>
          <a:p>
            <a:r>
              <a:rPr lang="en-US" sz="1000" b="1" dirty="0" smtClean="0"/>
              <a:t>Died 1885-11-16</a:t>
            </a:r>
          </a:p>
        </p:txBody>
      </p:sp>
      <p:sp>
        <p:nvSpPr>
          <p:cNvPr id="11" name="TextBox 10"/>
          <p:cNvSpPr txBox="1"/>
          <p:nvPr/>
        </p:nvSpPr>
        <p:spPr>
          <a:xfrm>
            <a:off x="76200" y="3429000"/>
            <a:ext cx="1676400" cy="861774"/>
          </a:xfrm>
          <a:prstGeom prst="rect">
            <a:avLst/>
          </a:prstGeom>
          <a:solidFill>
            <a:srgbClr val="FFFFFF"/>
          </a:solidFill>
        </p:spPr>
        <p:txBody>
          <a:bodyPr wrap="square" rtlCol="0">
            <a:spAutoFit/>
          </a:bodyPr>
          <a:lstStyle/>
          <a:p>
            <a:r>
              <a:rPr lang="en-US" sz="1600" dirty="0" smtClean="0"/>
              <a:t>Great-Great-Grandmother</a:t>
            </a:r>
          </a:p>
          <a:p>
            <a:endParaRPr lang="en-US" sz="1600" dirty="0"/>
          </a:p>
        </p:txBody>
      </p:sp>
    </p:spTree>
    <p:extLst>
      <p:ext uri="{BB962C8B-B14F-4D97-AF65-F5344CB8AC3E}">
        <p14:creationId xmlns:p14="http://schemas.microsoft.com/office/powerpoint/2010/main" val="19286639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04: Germline</a:t>
            </a:r>
            <a:endParaRPr lang="en-US" dirty="0"/>
          </a:p>
        </p:txBody>
      </p:sp>
      <p:sp>
        <p:nvSpPr>
          <p:cNvPr id="3" name="Content Placeholder 2"/>
          <p:cNvSpPr>
            <a:spLocks noGrp="1"/>
          </p:cNvSpPr>
          <p:nvPr>
            <p:ph idx="1"/>
          </p:nvPr>
        </p:nvSpPr>
        <p:spPr/>
        <p:txBody>
          <a:bodyPr>
            <a:normAutofit/>
          </a:bodyPr>
          <a:lstStyle/>
          <a:p>
            <a:r>
              <a:rPr lang="en-US" b="1" dirty="0" smtClean="0"/>
              <a:t>Key concepts</a:t>
            </a:r>
            <a:r>
              <a:rPr lang="en-US" dirty="0" smtClean="0"/>
              <a:t>: </a:t>
            </a:r>
            <a:r>
              <a:rPr lang="en-US" dirty="0"/>
              <a:t>Variation, germline mutation, polymorphism, SNPs, variant databases, germline variant calling</a:t>
            </a:r>
          </a:p>
          <a:p>
            <a:endParaRPr lang="en-US" dirty="0" smtClean="0"/>
          </a:p>
          <a:p>
            <a:r>
              <a:rPr lang="en-US" dirty="0"/>
              <a:t>Use of the GATK tool kit for variant calling</a:t>
            </a:r>
          </a:p>
          <a:p>
            <a:r>
              <a:rPr lang="en-US" dirty="0"/>
              <a:t>Perform basic germline variant filtering</a:t>
            </a:r>
          </a:p>
          <a:p>
            <a:r>
              <a:rPr lang="en-US"/>
              <a:t>Compare single sample germline variant calling to cohort based </a:t>
            </a:r>
            <a:r>
              <a:rPr lang="en-US" smtClean="0"/>
              <a:t>calling</a:t>
            </a:r>
            <a:endParaRPr lang="en-US"/>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the records office</a:t>
            </a:r>
            <a:r>
              <a:rPr lang="is-IS" dirty="0"/>
              <a:t>…</a:t>
            </a:r>
            <a:endParaRPr lang="en-US" dirty="0"/>
          </a:p>
        </p:txBody>
      </p:sp>
      <p:pic>
        <p:nvPicPr>
          <p:cNvPr id="4" name="Content Placeholder 3" descr="FamilyTree_Page_07.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48" r="-550"/>
          <a:stretch/>
        </p:blipFill>
        <p:spPr>
          <a:xfrm>
            <a:off x="1676400" y="990599"/>
            <a:ext cx="4419600" cy="5711575"/>
          </a:xfrm>
        </p:spPr>
      </p:pic>
      <p:sp>
        <p:nvSpPr>
          <p:cNvPr id="6" name="TextBox 5"/>
          <p:cNvSpPr txBox="1"/>
          <p:nvPr/>
        </p:nvSpPr>
        <p:spPr>
          <a:xfrm>
            <a:off x="76200" y="3429000"/>
            <a:ext cx="1676400" cy="861774"/>
          </a:xfrm>
          <a:prstGeom prst="rect">
            <a:avLst/>
          </a:prstGeom>
          <a:solidFill>
            <a:srgbClr val="FFFFFF"/>
          </a:solidFill>
        </p:spPr>
        <p:txBody>
          <a:bodyPr wrap="square" rtlCol="0">
            <a:spAutoFit/>
          </a:bodyPr>
          <a:lstStyle/>
          <a:p>
            <a:r>
              <a:rPr lang="en-US" sz="1600" dirty="0" smtClean="0"/>
              <a:t>Great-Great-Grandmother</a:t>
            </a:r>
          </a:p>
          <a:p>
            <a:endParaRPr lang="en-US" sz="1600" dirty="0"/>
          </a:p>
        </p:txBody>
      </p:sp>
      <p:sp>
        <p:nvSpPr>
          <p:cNvPr id="9" name="Rectangle 8"/>
          <p:cNvSpPr/>
          <p:nvPr/>
        </p:nvSpPr>
        <p:spPr>
          <a:xfrm>
            <a:off x="1676400" y="990600"/>
            <a:ext cx="4495800" cy="2743200"/>
          </a:xfrm>
          <a:prstGeom prst="rect">
            <a:avLst/>
          </a:prstGeom>
          <a:noFill/>
          <a:ln w="38100"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8002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the records office</a:t>
            </a:r>
            <a:r>
              <a:rPr lang="is-IS" dirty="0"/>
              <a:t>…</a:t>
            </a:r>
            <a:endParaRPr lang="en-US" dirty="0"/>
          </a:p>
        </p:txBody>
      </p:sp>
      <p:pic>
        <p:nvPicPr>
          <p:cNvPr id="4" name="Content Placeholder 3" descr="FamilyTree_Page_07.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48" t="3742" r="-550" b="47504"/>
          <a:stretch/>
        </p:blipFill>
        <p:spPr>
          <a:xfrm>
            <a:off x="228600" y="927100"/>
            <a:ext cx="8929392" cy="5626100"/>
          </a:xfrm>
        </p:spPr>
      </p:pic>
      <p:sp>
        <p:nvSpPr>
          <p:cNvPr id="6" name="TextBox 5"/>
          <p:cNvSpPr txBox="1"/>
          <p:nvPr/>
        </p:nvSpPr>
        <p:spPr>
          <a:xfrm>
            <a:off x="533400" y="4152900"/>
            <a:ext cx="1676400" cy="1077218"/>
          </a:xfrm>
          <a:prstGeom prst="rect">
            <a:avLst/>
          </a:prstGeom>
          <a:solidFill>
            <a:srgbClr val="FFFFFF"/>
          </a:solidFill>
        </p:spPr>
        <p:txBody>
          <a:bodyPr wrap="square" rtlCol="0">
            <a:spAutoFit/>
          </a:bodyPr>
          <a:lstStyle/>
          <a:p>
            <a:r>
              <a:rPr lang="en-US" sz="1600" dirty="0" smtClean="0"/>
              <a:t>Great-Great-Great-Grandfather</a:t>
            </a:r>
          </a:p>
          <a:p>
            <a:endParaRPr lang="en-US" sz="1600" dirty="0"/>
          </a:p>
        </p:txBody>
      </p:sp>
      <p:sp>
        <p:nvSpPr>
          <p:cNvPr id="7" name="TextBox 6"/>
          <p:cNvSpPr txBox="1"/>
          <p:nvPr/>
        </p:nvSpPr>
        <p:spPr>
          <a:xfrm>
            <a:off x="3352800" y="4838700"/>
            <a:ext cx="2209800" cy="830997"/>
          </a:xfrm>
          <a:prstGeom prst="rect">
            <a:avLst/>
          </a:prstGeom>
          <a:solidFill>
            <a:srgbClr val="FFFFFF"/>
          </a:solidFill>
        </p:spPr>
        <p:txBody>
          <a:bodyPr wrap="square" rtlCol="0">
            <a:spAutoFit/>
          </a:bodyPr>
          <a:lstStyle/>
          <a:p>
            <a:r>
              <a:rPr lang="en-US" sz="1600" dirty="0" smtClean="0"/>
              <a:t>Great-Great-Great-Great-Grandmother</a:t>
            </a:r>
          </a:p>
          <a:p>
            <a:endParaRPr lang="en-US" sz="1600" dirty="0"/>
          </a:p>
        </p:txBody>
      </p:sp>
      <p:sp>
        <p:nvSpPr>
          <p:cNvPr id="8" name="TextBox 7"/>
          <p:cNvSpPr txBox="1"/>
          <p:nvPr/>
        </p:nvSpPr>
        <p:spPr>
          <a:xfrm>
            <a:off x="6096000" y="5531703"/>
            <a:ext cx="2209800" cy="1077218"/>
          </a:xfrm>
          <a:prstGeom prst="rect">
            <a:avLst/>
          </a:prstGeom>
          <a:solidFill>
            <a:srgbClr val="FFFFFF"/>
          </a:solidFill>
        </p:spPr>
        <p:txBody>
          <a:bodyPr wrap="square" rtlCol="0">
            <a:spAutoFit/>
          </a:bodyPr>
          <a:lstStyle/>
          <a:p>
            <a:r>
              <a:rPr lang="en-US" sz="1600" b="1" dirty="0" smtClean="0"/>
              <a:t>Great-Great-Great-Great-Great-Grandmother</a:t>
            </a:r>
          </a:p>
          <a:p>
            <a:endParaRPr lang="en-US" sz="1600" b="1" dirty="0"/>
          </a:p>
        </p:txBody>
      </p:sp>
      <p:sp>
        <p:nvSpPr>
          <p:cNvPr id="10" name="TextBox 9"/>
          <p:cNvSpPr txBox="1"/>
          <p:nvPr/>
        </p:nvSpPr>
        <p:spPr>
          <a:xfrm>
            <a:off x="76200" y="6477000"/>
            <a:ext cx="3124199" cy="369332"/>
          </a:xfrm>
          <a:prstGeom prst="rect">
            <a:avLst/>
          </a:prstGeom>
          <a:noFill/>
        </p:spPr>
        <p:txBody>
          <a:bodyPr wrap="square" rtlCol="0">
            <a:spAutoFit/>
          </a:bodyPr>
          <a:lstStyle/>
          <a:p>
            <a:r>
              <a:rPr lang="en-US" dirty="0" smtClean="0"/>
              <a:t>Great-Great-Grandmother</a:t>
            </a:r>
          </a:p>
        </p:txBody>
      </p:sp>
      <p:sp>
        <p:nvSpPr>
          <p:cNvPr id="11" name="Rectangle 10"/>
          <p:cNvSpPr/>
          <p:nvPr/>
        </p:nvSpPr>
        <p:spPr>
          <a:xfrm>
            <a:off x="5943600" y="3672840"/>
            <a:ext cx="3124200" cy="1905000"/>
          </a:xfrm>
          <a:prstGeom prst="rect">
            <a:avLst/>
          </a:prstGeom>
          <a:noFill/>
          <a:ln w="38100"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914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the records office</a:t>
            </a:r>
            <a:r>
              <a:rPr lang="is-IS" dirty="0"/>
              <a:t>…</a:t>
            </a:r>
            <a:endParaRPr lang="en-US" dirty="0"/>
          </a:p>
        </p:txBody>
      </p:sp>
      <p:pic>
        <p:nvPicPr>
          <p:cNvPr id="4" name="Content Placeholder 3" descr="FamilyTree_Page_07.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3395" t="26936" r="-550" b="55318"/>
          <a:stretch/>
        </p:blipFill>
        <p:spPr>
          <a:xfrm>
            <a:off x="685800" y="1066800"/>
            <a:ext cx="7710192" cy="4716468"/>
          </a:xfrm>
        </p:spPr>
      </p:pic>
      <p:sp>
        <p:nvSpPr>
          <p:cNvPr id="12" name="TextBox 11"/>
          <p:cNvSpPr txBox="1"/>
          <p:nvPr/>
        </p:nvSpPr>
        <p:spPr>
          <a:xfrm>
            <a:off x="2590800" y="5334000"/>
            <a:ext cx="2209800" cy="1077218"/>
          </a:xfrm>
          <a:prstGeom prst="rect">
            <a:avLst/>
          </a:prstGeom>
          <a:solidFill>
            <a:srgbClr val="FFFFFF"/>
          </a:solidFill>
        </p:spPr>
        <p:txBody>
          <a:bodyPr wrap="square" rtlCol="0">
            <a:spAutoFit/>
          </a:bodyPr>
          <a:lstStyle/>
          <a:p>
            <a:r>
              <a:rPr lang="en-US" sz="1600" b="1" dirty="0" smtClean="0"/>
              <a:t>Great-Great-Great-Great-Great-Grandmother</a:t>
            </a:r>
          </a:p>
          <a:p>
            <a:endParaRPr lang="en-US" sz="1600" b="1" dirty="0"/>
          </a:p>
        </p:txBody>
      </p:sp>
    </p:spTree>
    <p:extLst>
      <p:ext uri="{BB962C8B-B14F-4D97-AF65-F5344CB8AC3E}">
        <p14:creationId xmlns:p14="http://schemas.microsoft.com/office/powerpoint/2010/main" val="308842181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 calculations (~0.8%) substantially less than 23andMe at 3.3%. Why the discrepancy?</a:t>
            </a:r>
            <a:endParaRPr lang="en-US" dirty="0"/>
          </a:p>
        </p:txBody>
      </p:sp>
      <p:pic>
        <p:nvPicPr>
          <p:cNvPr id="6" name="Content Placeholder 3" descr="FamilyTree_Page_03.png"/>
          <p:cNvPicPr>
            <a:picLocks noChangeAspect="1"/>
          </p:cNvPicPr>
          <p:nvPr/>
        </p:nvPicPr>
        <p:blipFill rotWithShape="1">
          <a:blip r:embed="rId2">
            <a:extLst>
              <a:ext uri="{28A0092B-C50C-407E-A947-70E740481C1C}">
                <a14:useLocalDpi xmlns:a14="http://schemas.microsoft.com/office/drawing/2010/main" val="0"/>
              </a:ext>
            </a:extLst>
          </a:blip>
          <a:srcRect l="1466" t="20894" r="-1751" b="48238"/>
          <a:stretch/>
        </p:blipFill>
        <p:spPr bwMode="auto">
          <a:xfrm>
            <a:off x="2124905" y="2209800"/>
            <a:ext cx="3838796"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5" name="Content Placeholder 3" descr="FamilyTree_Page_07.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48" t="3742" r="-550" b="47504"/>
          <a:stretch/>
        </p:blipFill>
        <p:spPr>
          <a:xfrm>
            <a:off x="4525205" y="1219200"/>
            <a:ext cx="3628195" cy="2286000"/>
          </a:xfrm>
        </p:spPr>
      </p:pic>
      <p:sp>
        <p:nvSpPr>
          <p:cNvPr id="7" name="TextBox 6"/>
          <p:cNvSpPr txBox="1"/>
          <p:nvPr/>
        </p:nvSpPr>
        <p:spPr>
          <a:xfrm>
            <a:off x="7001705" y="3124200"/>
            <a:ext cx="838691" cy="369332"/>
          </a:xfrm>
          <a:prstGeom prst="rect">
            <a:avLst/>
          </a:prstGeom>
          <a:noFill/>
        </p:spPr>
        <p:txBody>
          <a:bodyPr wrap="none" rtlCol="0">
            <a:spAutoFit/>
          </a:bodyPr>
          <a:lstStyle/>
          <a:p>
            <a:r>
              <a:rPr lang="en-US" dirty="0" smtClean="0"/>
              <a:t>100%</a:t>
            </a:r>
            <a:endParaRPr lang="en-US" dirty="0"/>
          </a:p>
        </p:txBody>
      </p:sp>
      <p:sp>
        <p:nvSpPr>
          <p:cNvPr id="8" name="TextBox 7"/>
          <p:cNvSpPr txBox="1"/>
          <p:nvPr/>
        </p:nvSpPr>
        <p:spPr>
          <a:xfrm>
            <a:off x="5782505" y="2806700"/>
            <a:ext cx="697627" cy="369332"/>
          </a:xfrm>
          <a:prstGeom prst="rect">
            <a:avLst/>
          </a:prstGeom>
          <a:noFill/>
        </p:spPr>
        <p:txBody>
          <a:bodyPr wrap="none" rtlCol="0">
            <a:spAutoFit/>
          </a:bodyPr>
          <a:lstStyle/>
          <a:p>
            <a:r>
              <a:rPr lang="en-US" dirty="0" smtClean="0"/>
              <a:t>50%</a:t>
            </a:r>
            <a:endParaRPr lang="en-US" dirty="0"/>
          </a:p>
        </p:txBody>
      </p:sp>
      <p:sp>
        <p:nvSpPr>
          <p:cNvPr id="9" name="TextBox 8"/>
          <p:cNvSpPr txBox="1"/>
          <p:nvPr/>
        </p:nvSpPr>
        <p:spPr>
          <a:xfrm>
            <a:off x="4639505" y="1663700"/>
            <a:ext cx="697627" cy="369332"/>
          </a:xfrm>
          <a:prstGeom prst="rect">
            <a:avLst/>
          </a:prstGeom>
          <a:noFill/>
        </p:spPr>
        <p:txBody>
          <a:bodyPr wrap="none" rtlCol="0">
            <a:spAutoFit/>
          </a:bodyPr>
          <a:lstStyle/>
          <a:p>
            <a:r>
              <a:rPr lang="en-US" dirty="0" smtClean="0"/>
              <a:t>25%</a:t>
            </a:r>
            <a:endParaRPr lang="en-US" dirty="0"/>
          </a:p>
        </p:txBody>
      </p:sp>
      <p:sp>
        <p:nvSpPr>
          <p:cNvPr id="10" name="TextBox 9"/>
          <p:cNvSpPr txBox="1"/>
          <p:nvPr/>
        </p:nvSpPr>
        <p:spPr>
          <a:xfrm>
            <a:off x="4563305" y="3568700"/>
            <a:ext cx="915635" cy="369332"/>
          </a:xfrm>
          <a:prstGeom prst="rect">
            <a:avLst/>
          </a:prstGeom>
          <a:noFill/>
        </p:spPr>
        <p:txBody>
          <a:bodyPr wrap="none" rtlCol="0">
            <a:spAutoFit/>
          </a:bodyPr>
          <a:lstStyle/>
          <a:p>
            <a:r>
              <a:rPr lang="en-US" dirty="0" smtClean="0"/>
              <a:t>12.5%</a:t>
            </a:r>
            <a:endParaRPr lang="en-US" dirty="0"/>
          </a:p>
        </p:txBody>
      </p:sp>
      <p:sp>
        <p:nvSpPr>
          <p:cNvPr id="11" name="TextBox 10"/>
          <p:cNvSpPr txBox="1"/>
          <p:nvPr/>
        </p:nvSpPr>
        <p:spPr>
          <a:xfrm>
            <a:off x="3420305" y="3111500"/>
            <a:ext cx="915635" cy="369332"/>
          </a:xfrm>
          <a:prstGeom prst="rect">
            <a:avLst/>
          </a:prstGeom>
          <a:noFill/>
        </p:spPr>
        <p:txBody>
          <a:bodyPr wrap="none" rtlCol="0">
            <a:spAutoFit/>
          </a:bodyPr>
          <a:lstStyle/>
          <a:p>
            <a:r>
              <a:rPr lang="en-US" dirty="0" smtClean="0"/>
              <a:t>6.25%</a:t>
            </a:r>
            <a:endParaRPr lang="en-US" dirty="0"/>
          </a:p>
        </p:txBody>
      </p:sp>
      <p:sp>
        <p:nvSpPr>
          <p:cNvPr id="12" name="TextBox 11"/>
          <p:cNvSpPr txBox="1"/>
          <p:nvPr/>
        </p:nvSpPr>
        <p:spPr>
          <a:xfrm>
            <a:off x="2201105" y="2578100"/>
            <a:ext cx="1056700" cy="369332"/>
          </a:xfrm>
          <a:prstGeom prst="rect">
            <a:avLst/>
          </a:prstGeom>
          <a:noFill/>
        </p:spPr>
        <p:txBody>
          <a:bodyPr wrap="none" rtlCol="0">
            <a:spAutoFit/>
          </a:bodyPr>
          <a:lstStyle/>
          <a:p>
            <a:r>
              <a:rPr lang="en-US" dirty="0" smtClean="0"/>
              <a:t>3.125%</a:t>
            </a:r>
            <a:endParaRPr lang="en-US" dirty="0"/>
          </a:p>
        </p:txBody>
      </p:sp>
      <p:sp>
        <p:nvSpPr>
          <p:cNvPr id="13" name="TextBox 12"/>
          <p:cNvSpPr txBox="1"/>
          <p:nvPr/>
        </p:nvSpPr>
        <p:spPr>
          <a:xfrm>
            <a:off x="2124905" y="3580368"/>
            <a:ext cx="1210588" cy="369332"/>
          </a:xfrm>
          <a:prstGeom prst="rect">
            <a:avLst/>
          </a:prstGeom>
          <a:noFill/>
        </p:spPr>
        <p:txBody>
          <a:bodyPr wrap="none" rtlCol="0">
            <a:spAutoFit/>
          </a:bodyPr>
          <a:lstStyle/>
          <a:p>
            <a:r>
              <a:rPr lang="en-US" dirty="0" smtClean="0"/>
              <a:t>1.5625%</a:t>
            </a:r>
            <a:endParaRPr lang="en-US" dirty="0"/>
          </a:p>
        </p:txBody>
      </p:sp>
      <p:sp>
        <p:nvSpPr>
          <p:cNvPr id="14" name="TextBox 13"/>
          <p:cNvSpPr txBox="1"/>
          <p:nvPr/>
        </p:nvSpPr>
        <p:spPr>
          <a:xfrm>
            <a:off x="372305" y="3797300"/>
            <a:ext cx="1351652" cy="369332"/>
          </a:xfrm>
          <a:prstGeom prst="rect">
            <a:avLst/>
          </a:prstGeom>
          <a:noFill/>
        </p:spPr>
        <p:txBody>
          <a:bodyPr wrap="none" rtlCol="0">
            <a:spAutoFit/>
          </a:bodyPr>
          <a:lstStyle/>
          <a:p>
            <a:r>
              <a:rPr lang="en-US" dirty="0" smtClean="0"/>
              <a:t>0.78125%</a:t>
            </a:r>
            <a:endParaRPr lang="en-US" dirty="0"/>
          </a:p>
        </p:txBody>
      </p:sp>
      <p:sp>
        <p:nvSpPr>
          <p:cNvPr id="15" name="TextBox 14"/>
          <p:cNvSpPr txBox="1"/>
          <p:nvPr/>
        </p:nvSpPr>
        <p:spPr>
          <a:xfrm>
            <a:off x="737560" y="3463568"/>
            <a:ext cx="569900" cy="335756"/>
          </a:xfrm>
          <a:prstGeom prst="rect">
            <a:avLst/>
          </a:prstGeom>
          <a:noFill/>
        </p:spPr>
        <p:txBody>
          <a:bodyPr wrap="none" rtlCol="0">
            <a:spAutoFit/>
          </a:bodyPr>
          <a:lstStyle/>
          <a:p>
            <a:r>
              <a:rPr lang="en-US" dirty="0" smtClean="0"/>
              <a:t>Me</a:t>
            </a:r>
            <a:endParaRPr lang="en-US" dirty="0"/>
          </a:p>
        </p:txBody>
      </p:sp>
      <p:cxnSp>
        <p:nvCxnSpPr>
          <p:cNvPr id="17" name="Straight Connector 16"/>
          <p:cNvCxnSpPr/>
          <p:nvPr/>
        </p:nvCxnSpPr>
        <p:spPr>
          <a:xfrm flipH="1">
            <a:off x="1362905" y="3644900"/>
            <a:ext cx="838200" cy="0"/>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161663" y="5638800"/>
            <a:ext cx="5153537" cy="369332"/>
          </a:xfrm>
          <a:prstGeom prst="rect">
            <a:avLst/>
          </a:prstGeom>
          <a:noFill/>
        </p:spPr>
        <p:txBody>
          <a:bodyPr wrap="none" rtlCol="0">
            <a:spAutoFit/>
          </a:bodyPr>
          <a:lstStyle/>
          <a:p>
            <a:r>
              <a:rPr lang="en-US" dirty="0" smtClean="0"/>
              <a:t>Other sources of Native American Ancestry?</a:t>
            </a:r>
            <a:endParaRPr lang="en-US" dirty="0"/>
          </a:p>
        </p:txBody>
      </p:sp>
    </p:spTree>
    <p:extLst>
      <p:ext uri="{BB962C8B-B14F-4D97-AF65-F5344CB8AC3E}">
        <p14:creationId xmlns:p14="http://schemas.microsoft.com/office/powerpoint/2010/main" val="973797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the records office</a:t>
            </a:r>
            <a:r>
              <a:rPr lang="is-IS" dirty="0"/>
              <a:t>…</a:t>
            </a:r>
            <a:endParaRPr lang="en-US" dirty="0"/>
          </a:p>
        </p:txBody>
      </p:sp>
      <p:pic>
        <p:nvPicPr>
          <p:cNvPr id="12" name="Content Placeholder 3" descr="FamilyTree_Page_03.png"/>
          <p:cNvPicPr>
            <a:picLocks noChangeAspect="1"/>
          </p:cNvPicPr>
          <p:nvPr/>
        </p:nvPicPr>
        <p:blipFill rotWithShape="1">
          <a:blip r:embed="rId2">
            <a:extLst>
              <a:ext uri="{28A0092B-C50C-407E-A947-70E740481C1C}">
                <a14:useLocalDpi xmlns:a14="http://schemas.microsoft.com/office/drawing/2010/main" val="0"/>
              </a:ext>
            </a:extLst>
          </a:blip>
          <a:srcRect l="1466" t="3515" r="-1751" b="50661"/>
          <a:stretch/>
        </p:blipFill>
        <p:spPr bwMode="auto">
          <a:xfrm>
            <a:off x="130209" y="914400"/>
            <a:ext cx="9083149"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9" name="TextBox 8"/>
          <p:cNvSpPr txBox="1"/>
          <p:nvPr/>
        </p:nvSpPr>
        <p:spPr>
          <a:xfrm>
            <a:off x="411540" y="3910568"/>
            <a:ext cx="1569660" cy="369332"/>
          </a:xfrm>
          <a:prstGeom prst="rect">
            <a:avLst/>
          </a:prstGeom>
          <a:noFill/>
        </p:spPr>
        <p:txBody>
          <a:bodyPr wrap="none" rtlCol="0">
            <a:spAutoFit/>
          </a:bodyPr>
          <a:lstStyle/>
          <a:p>
            <a:r>
              <a:rPr lang="en-US" dirty="0" smtClean="0"/>
              <a:t>Grandfather</a:t>
            </a:r>
            <a:endParaRPr lang="en-US" dirty="0"/>
          </a:p>
        </p:txBody>
      </p:sp>
      <p:sp>
        <p:nvSpPr>
          <p:cNvPr id="13" name="TextBox 12"/>
          <p:cNvSpPr txBox="1"/>
          <p:nvPr/>
        </p:nvSpPr>
        <p:spPr>
          <a:xfrm>
            <a:off x="3285128" y="5041900"/>
            <a:ext cx="2429872" cy="369332"/>
          </a:xfrm>
          <a:prstGeom prst="rect">
            <a:avLst/>
          </a:prstGeom>
          <a:noFill/>
        </p:spPr>
        <p:txBody>
          <a:bodyPr wrap="none" rtlCol="0">
            <a:spAutoFit/>
          </a:bodyPr>
          <a:lstStyle/>
          <a:p>
            <a:r>
              <a:rPr lang="en-US" dirty="0" smtClean="0"/>
              <a:t>Great-Grandmother</a:t>
            </a:r>
            <a:endParaRPr lang="en-US" dirty="0"/>
          </a:p>
        </p:txBody>
      </p:sp>
      <p:sp>
        <p:nvSpPr>
          <p:cNvPr id="14" name="TextBox 13"/>
          <p:cNvSpPr txBox="1"/>
          <p:nvPr/>
        </p:nvSpPr>
        <p:spPr>
          <a:xfrm>
            <a:off x="6019801" y="5919569"/>
            <a:ext cx="3124199" cy="646331"/>
          </a:xfrm>
          <a:prstGeom prst="rect">
            <a:avLst/>
          </a:prstGeom>
          <a:solidFill>
            <a:srgbClr val="FFFFFF"/>
          </a:solidFill>
        </p:spPr>
        <p:txBody>
          <a:bodyPr wrap="square" rtlCol="0">
            <a:spAutoFit/>
          </a:bodyPr>
          <a:lstStyle/>
          <a:p>
            <a:r>
              <a:rPr lang="en-US" dirty="0" smtClean="0"/>
              <a:t>Great-Great-Grandmother</a:t>
            </a:r>
          </a:p>
          <a:p>
            <a:endParaRPr lang="en-US" dirty="0"/>
          </a:p>
        </p:txBody>
      </p:sp>
      <p:sp>
        <p:nvSpPr>
          <p:cNvPr id="15" name="Rectangle 14"/>
          <p:cNvSpPr/>
          <p:nvPr/>
        </p:nvSpPr>
        <p:spPr>
          <a:xfrm>
            <a:off x="5867400" y="5041900"/>
            <a:ext cx="3276600" cy="914400"/>
          </a:xfrm>
          <a:prstGeom prst="rect">
            <a:avLst/>
          </a:prstGeom>
          <a:noFill/>
          <a:ln w="38100"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1421" y="6248400"/>
            <a:ext cx="992579" cy="369332"/>
          </a:xfrm>
          <a:prstGeom prst="rect">
            <a:avLst/>
          </a:prstGeom>
          <a:noFill/>
        </p:spPr>
        <p:txBody>
          <a:bodyPr wrap="none" rtlCol="0">
            <a:spAutoFit/>
          </a:bodyPr>
          <a:lstStyle/>
          <a:p>
            <a:r>
              <a:rPr lang="en-US" dirty="0" smtClean="0"/>
              <a:t>Mother</a:t>
            </a:r>
            <a:endParaRPr lang="en-US" dirty="0"/>
          </a:p>
        </p:txBody>
      </p:sp>
      <p:sp>
        <p:nvSpPr>
          <p:cNvPr id="11" name="Rectangle 10"/>
          <p:cNvSpPr/>
          <p:nvPr/>
        </p:nvSpPr>
        <p:spPr>
          <a:xfrm>
            <a:off x="5899484" y="914400"/>
            <a:ext cx="3276600" cy="1066800"/>
          </a:xfrm>
          <a:prstGeom prst="rect">
            <a:avLst/>
          </a:prstGeom>
          <a:noFill/>
          <a:ln w="38100"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338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Records show at least one other great-great-grandfather had native ancestry</a:t>
            </a:r>
            <a:endParaRPr lang="en-US" dirty="0"/>
          </a:p>
        </p:txBody>
      </p:sp>
      <p:pic>
        <p:nvPicPr>
          <p:cNvPr id="4" name="Content Placeholder 3" descr="FamilyTree_Page_66.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545" r="-1247"/>
          <a:stretch/>
        </p:blipFill>
        <p:spPr>
          <a:xfrm>
            <a:off x="457200" y="1066800"/>
            <a:ext cx="3810000" cy="5120722"/>
          </a:xfrm>
        </p:spPr>
      </p:pic>
      <p:pic>
        <p:nvPicPr>
          <p:cNvPr id="5" name="Content Placeholder 3" descr="FamilyTree_Page_66.png"/>
          <p:cNvPicPr>
            <a:picLocks noChangeAspect="1"/>
          </p:cNvPicPr>
          <p:nvPr/>
        </p:nvPicPr>
        <p:blipFill rotWithShape="1">
          <a:blip r:embed="rId2">
            <a:extLst>
              <a:ext uri="{28A0092B-C50C-407E-A947-70E740481C1C}">
                <a14:useLocalDpi xmlns:a14="http://schemas.microsoft.com/office/drawing/2010/main" val="0"/>
              </a:ext>
            </a:extLst>
          </a:blip>
          <a:srcRect l="9830" t="2965" r="8033" b="65627"/>
          <a:stretch/>
        </p:blipFill>
        <p:spPr bwMode="auto">
          <a:xfrm>
            <a:off x="0" y="1219200"/>
            <a:ext cx="9145446" cy="454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6" name="TextBox 5"/>
          <p:cNvSpPr txBox="1"/>
          <p:nvPr/>
        </p:nvSpPr>
        <p:spPr>
          <a:xfrm>
            <a:off x="0" y="5657672"/>
            <a:ext cx="9144000" cy="1200328"/>
          </a:xfrm>
          <a:prstGeom prst="rect">
            <a:avLst/>
          </a:prstGeom>
          <a:solidFill>
            <a:srgbClr val="FFFFFF"/>
          </a:solidFill>
          <a:ln>
            <a:solidFill>
              <a:srgbClr val="26261E"/>
            </a:solidFill>
          </a:ln>
        </p:spPr>
        <p:txBody>
          <a:bodyPr wrap="square" rtlCol="0">
            <a:spAutoFit/>
          </a:bodyPr>
          <a:lstStyle/>
          <a:p>
            <a:r>
              <a:rPr lang="en-US" sz="2400" dirty="0" smtClean="0"/>
              <a:t>“I claim to be entitled to participate in the allotment and distribution of the 1,400,000 acres of land set apart for the Half breed children pursuant to the Statutes in that behalf</a:t>
            </a:r>
            <a:r>
              <a:rPr lang="is-IS" sz="2400" dirty="0" smtClean="0"/>
              <a:t>”</a:t>
            </a:r>
            <a:endParaRPr lang="en-US" sz="2400" dirty="0"/>
          </a:p>
        </p:txBody>
      </p:sp>
      <p:sp>
        <p:nvSpPr>
          <p:cNvPr id="7" name="Rectangle 6"/>
          <p:cNvSpPr/>
          <p:nvPr/>
        </p:nvSpPr>
        <p:spPr>
          <a:xfrm>
            <a:off x="0" y="3124200"/>
            <a:ext cx="9144000" cy="838200"/>
          </a:xfrm>
          <a:prstGeom prst="rect">
            <a:avLst/>
          </a:prstGeom>
          <a:noFill/>
          <a:ln w="38100"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608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a:t>Comparing genes </a:t>
            </a:r>
            <a:r>
              <a:rPr lang="en-US" sz="2400" dirty="0" smtClean="0"/>
              <a:t>between</a:t>
            </a:r>
            <a:r>
              <a:rPr lang="en-US" sz="2400" dirty="0" smtClean="0"/>
              <a:t> Obi &amp; Malachi</a:t>
            </a:r>
            <a:r>
              <a:rPr lang="en-US" sz="2400" dirty="0"/>
              <a:t>: surprise – identical twins!</a:t>
            </a:r>
          </a:p>
        </p:txBody>
      </p:sp>
      <p:pic>
        <p:nvPicPr>
          <p:cNvPr id="4" name="Content Placeholder 3" descr="Screenshot 2018-04-07 21.41.04.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2" r="412"/>
          <a:stretch/>
        </p:blipFill>
        <p:spPr>
          <a:xfrm>
            <a:off x="101600" y="975278"/>
            <a:ext cx="5080000" cy="5120722"/>
          </a:xfrm>
        </p:spPr>
      </p:pic>
      <p:pic>
        <p:nvPicPr>
          <p:cNvPr id="3" name="Picture 2" descr="Screenshot 2018-04-09 21.11.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066799"/>
            <a:ext cx="3831312" cy="4953001"/>
          </a:xfrm>
          <a:prstGeom prst="rect">
            <a:avLst/>
          </a:prstGeom>
        </p:spPr>
      </p:pic>
    </p:spTree>
    <p:extLst>
      <p:ext uri="{BB962C8B-B14F-4D97-AF65-F5344CB8AC3E}">
        <p14:creationId xmlns:p14="http://schemas.microsoft.com/office/powerpoint/2010/main" val="31634983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685800"/>
          </a:xfrm>
        </p:spPr>
        <p:txBody>
          <a:bodyPr/>
          <a:lstStyle/>
          <a:p>
            <a:r>
              <a:rPr lang="en-US" dirty="0" smtClean="0"/>
              <a:t>Independent test: </a:t>
            </a:r>
            <a:r>
              <a:rPr lang="en-US" dirty="0" err="1" smtClean="0"/>
              <a:t>Monozygosity</a:t>
            </a:r>
            <a:r>
              <a:rPr lang="en-US" dirty="0" smtClean="0"/>
              <a:t> confirmed!</a:t>
            </a:r>
            <a:endParaRPr lang="en-US" dirty="0"/>
          </a:p>
        </p:txBody>
      </p:sp>
      <p:pic>
        <p:nvPicPr>
          <p:cNvPr id="6" name="Content Placeholder 5" descr="GF12808.jpg"/>
          <p:cNvPicPr>
            <a:picLocks noGrp="1" noChangeAspect="1"/>
          </p:cNvPicPr>
          <p:nvPr>
            <p:ph sz="quarter" idx="1"/>
          </p:nvPr>
        </p:nvPicPr>
        <p:blipFill>
          <a:blip r:embed="rId2"/>
          <a:stretch>
            <a:fillRect/>
          </a:stretch>
        </p:blipFill>
        <p:spPr>
          <a:xfrm>
            <a:off x="381000" y="1143000"/>
            <a:ext cx="4929188" cy="5257800"/>
          </a:xfrm>
        </p:spPr>
      </p:pic>
      <p:sp>
        <p:nvSpPr>
          <p:cNvPr id="4" name="TextBox 3"/>
          <p:cNvSpPr txBox="1"/>
          <p:nvPr/>
        </p:nvSpPr>
        <p:spPr>
          <a:xfrm>
            <a:off x="5410200" y="1447800"/>
            <a:ext cx="3610869" cy="5078314"/>
          </a:xfrm>
          <a:prstGeom prst="rect">
            <a:avLst/>
          </a:prstGeom>
          <a:noFill/>
        </p:spPr>
        <p:txBody>
          <a:bodyPr wrap="square" rtlCol="0">
            <a:spAutoFit/>
          </a:bodyPr>
          <a:lstStyle/>
          <a:p>
            <a:r>
              <a:rPr lang="en-US" dirty="0" smtClean="0"/>
              <a:t>How was wrong </a:t>
            </a:r>
            <a:r>
              <a:rPr lang="en-US" dirty="0" err="1" smtClean="0"/>
              <a:t>zygosity</a:t>
            </a:r>
            <a:r>
              <a:rPr lang="en-US" dirty="0" smtClean="0"/>
              <a:t> determined?</a:t>
            </a:r>
          </a:p>
          <a:p>
            <a:endParaRPr lang="en-US" dirty="0"/>
          </a:p>
          <a:p>
            <a:r>
              <a:rPr lang="en-US" dirty="0" smtClean="0"/>
              <a:t>Gender – very accurate for diagnosing dizygotic (DZ) if different genders. No value for telling same gender DZ from MZ</a:t>
            </a:r>
          </a:p>
          <a:p>
            <a:endParaRPr lang="en-US" dirty="0"/>
          </a:p>
          <a:p>
            <a:r>
              <a:rPr lang="en-US" dirty="0" smtClean="0"/>
              <a:t>Placental examination – MZ have same placenta ~80% of time. DZ twins can appear to have same placenta if similar implantation site.</a:t>
            </a:r>
          </a:p>
          <a:p>
            <a:endParaRPr lang="en-US" dirty="0" smtClean="0"/>
          </a:p>
          <a:p>
            <a:r>
              <a:rPr lang="en-US" dirty="0" smtClean="0"/>
              <a:t>~15% of identical twins think they are fraternal</a:t>
            </a:r>
            <a:endParaRPr lang="en-US" dirty="0"/>
          </a:p>
          <a:p>
            <a:endParaRPr lang="en-US" dirty="0"/>
          </a:p>
        </p:txBody>
      </p:sp>
    </p:spTree>
    <p:extLst>
      <p:ext uri="{BB962C8B-B14F-4D97-AF65-F5344CB8AC3E}">
        <p14:creationId xmlns:p14="http://schemas.microsoft.com/office/powerpoint/2010/main" val="3848585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153400" cy="609600"/>
          </a:xfrm>
        </p:spPr>
        <p:txBody>
          <a:bodyPr/>
          <a:lstStyle/>
          <a:p>
            <a:r>
              <a:rPr lang="en-US" dirty="0" smtClean="0"/>
              <a:t>23andMe allows you to download </a:t>
            </a:r>
            <a:r>
              <a:rPr lang="en-US" dirty="0"/>
              <a:t>your raw data</a:t>
            </a:r>
          </a:p>
        </p:txBody>
      </p:sp>
      <p:graphicFrame>
        <p:nvGraphicFramePr>
          <p:cNvPr id="4" name="Table 3"/>
          <p:cNvGraphicFramePr>
            <a:graphicFrameLocks noGrp="1"/>
          </p:cNvGraphicFramePr>
          <p:nvPr/>
        </p:nvGraphicFramePr>
        <p:xfrm>
          <a:off x="685800" y="2019300"/>
          <a:ext cx="2984501" cy="2476500"/>
        </p:xfrm>
        <a:graphic>
          <a:graphicData uri="http://schemas.openxmlformats.org/drawingml/2006/table">
            <a:tbl>
              <a:tblPr/>
              <a:tblGrid>
                <a:gridCol w="725488"/>
                <a:gridCol w="811213"/>
                <a:gridCol w="838200"/>
                <a:gridCol w="609600"/>
              </a:tblGrid>
              <a:tr h="190500">
                <a:tc>
                  <a:txBody>
                    <a:bodyPr/>
                    <a:lstStyle/>
                    <a:p>
                      <a:pPr algn="l" fontAlgn="b"/>
                      <a:r>
                        <a:rPr lang="en-US" sz="1100" b="1" i="0" u="none" strike="noStrike" dirty="0" err="1">
                          <a:solidFill>
                            <a:srgbClr val="000000"/>
                          </a:solidFill>
                          <a:latin typeface="Calibri"/>
                        </a:rPr>
                        <a:t>rsid</a:t>
                      </a:r>
                      <a:endParaRPr lang="en-US" sz="1100" b="1"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chromosome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position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smtClean="0">
                          <a:solidFill>
                            <a:srgbClr val="000000"/>
                          </a:solidFill>
                          <a:latin typeface="Calibri"/>
                        </a:rPr>
                        <a:t>Genotype</a:t>
                      </a:r>
                      <a:endParaRPr lang="en-US" sz="1100" b="1"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rs17163588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26322596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CT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rs212964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48493745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AG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rs533437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151386593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CT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rs1336775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176231201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AA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rs7594106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148089910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AG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rs1004368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168350216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rs1560872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178935533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rs990672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229664562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CT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rs7632996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5767135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rs17033759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10993680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rs1866773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29753247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dirty="0" smtClean="0">
                          <a:solidFill>
                            <a:srgbClr val="000000"/>
                          </a:solidFill>
                          <a:latin typeface="Calibri"/>
                        </a:rPr>
                        <a:t>…</a:t>
                      </a:r>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smtClean="0">
                          <a:solidFill>
                            <a:srgbClr val="000000"/>
                          </a:solidFill>
                          <a:latin typeface="Calibri"/>
                        </a:rPr>
                        <a:t>…</a:t>
                      </a:r>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smtClean="0">
                          <a:solidFill>
                            <a:srgbClr val="000000"/>
                          </a:solidFill>
                          <a:latin typeface="Calibri"/>
                        </a:rPr>
                        <a:t>…</a:t>
                      </a:r>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smtClean="0">
                          <a:solidFill>
                            <a:srgbClr val="000000"/>
                          </a:solidFill>
                          <a:latin typeface="Calibri"/>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Content Placeholder 2"/>
          <p:cNvSpPr>
            <a:spLocks noGrp="1"/>
          </p:cNvSpPr>
          <p:nvPr>
            <p:ph sz="quarter" idx="1"/>
          </p:nvPr>
        </p:nvSpPr>
        <p:spPr>
          <a:xfrm>
            <a:off x="612648" y="4800600"/>
            <a:ext cx="8153400" cy="1828800"/>
          </a:xfrm>
        </p:spPr>
        <p:txBody>
          <a:bodyPr/>
          <a:lstStyle/>
          <a:p>
            <a:r>
              <a:rPr lang="en-US" sz="2000" dirty="0" smtClean="0"/>
              <a:t>966977 total SNPs</a:t>
            </a:r>
          </a:p>
          <a:p>
            <a:pPr lvl="1"/>
            <a:r>
              <a:rPr lang="en-US" sz="1800" dirty="0" smtClean="0"/>
              <a:t>3242 differences (99.66% concordance)</a:t>
            </a:r>
          </a:p>
          <a:p>
            <a:r>
              <a:rPr lang="en-US" sz="2000" dirty="0" smtClean="0"/>
              <a:t>959840 called for both twins</a:t>
            </a:r>
          </a:p>
          <a:p>
            <a:pPr lvl="1"/>
            <a:r>
              <a:rPr lang="en-US" sz="1800" dirty="0" smtClean="0"/>
              <a:t>64 called differences (</a:t>
            </a:r>
            <a:r>
              <a:rPr lang="en-US" sz="2000" dirty="0" smtClean="0"/>
              <a:t>99.993% called concordance)</a:t>
            </a:r>
          </a:p>
          <a:p>
            <a:pPr lvl="2"/>
            <a:r>
              <a:rPr lang="en-US" dirty="0" smtClean="0"/>
              <a:t>Approx</a:t>
            </a:r>
            <a:r>
              <a:rPr lang="en-US" dirty="0"/>
              <a:t>.</a:t>
            </a:r>
            <a:r>
              <a:rPr lang="en-US" dirty="0" smtClean="0"/>
              <a:t> accuracy of platform</a:t>
            </a:r>
          </a:p>
          <a:p>
            <a:pPr lvl="1"/>
            <a:endParaRPr lang="en-US" sz="1800" dirty="0" smtClean="0"/>
          </a:p>
          <a:p>
            <a:endParaRPr lang="en-US" sz="2000" dirty="0" smtClean="0"/>
          </a:p>
        </p:txBody>
      </p:sp>
      <p:graphicFrame>
        <p:nvGraphicFramePr>
          <p:cNvPr id="6" name="Table 5"/>
          <p:cNvGraphicFramePr>
            <a:graphicFrameLocks noGrp="1"/>
          </p:cNvGraphicFramePr>
          <p:nvPr/>
        </p:nvGraphicFramePr>
        <p:xfrm>
          <a:off x="3962400" y="2019300"/>
          <a:ext cx="3200400" cy="2476500"/>
        </p:xfrm>
        <a:graphic>
          <a:graphicData uri="http://schemas.openxmlformats.org/drawingml/2006/table">
            <a:tbl>
              <a:tblPr/>
              <a:tblGrid>
                <a:gridCol w="838200"/>
                <a:gridCol w="811213"/>
                <a:gridCol w="622300"/>
                <a:gridCol w="319087"/>
                <a:gridCol w="609600"/>
              </a:tblGrid>
              <a:tr h="190500">
                <a:tc>
                  <a:txBody>
                    <a:bodyPr/>
                    <a:lstStyle/>
                    <a:p>
                      <a:pPr algn="l" fontAlgn="b"/>
                      <a:r>
                        <a:rPr lang="en-US" sz="1100" b="1" i="0" u="none" strike="noStrike" dirty="0" err="1">
                          <a:solidFill>
                            <a:srgbClr val="000000"/>
                          </a:solidFill>
                          <a:latin typeface="Calibri"/>
                        </a:rPr>
                        <a:t>rsid</a:t>
                      </a:r>
                      <a:endParaRPr lang="en-US" sz="1100" b="1"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chromosome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position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smtClean="0">
                          <a:solidFill>
                            <a:srgbClr val="000000"/>
                          </a:solidFill>
                          <a:latin typeface="Calibri"/>
                        </a:rPr>
                        <a:t>Obi</a:t>
                      </a:r>
                      <a:endParaRPr lang="en-US" sz="1100" b="1"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smtClean="0">
                          <a:solidFill>
                            <a:srgbClr val="000000"/>
                          </a:solidFill>
                          <a:latin typeface="Calibri"/>
                        </a:rPr>
                        <a:t>Malachi</a:t>
                      </a:r>
                      <a:endParaRPr lang="en-US" sz="1100" b="1"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dirty="0">
                          <a:solidFill>
                            <a:srgbClr val="000000"/>
                          </a:solidFill>
                          <a:latin typeface="Calibri"/>
                        </a:rPr>
                        <a:t>rs2570006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5126637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GT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rs7632996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5767135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GG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rs3804968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7477700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CC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rs9874577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8728915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AA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dirty="0">
                          <a:solidFill>
                            <a:srgbClr val="000000"/>
                          </a:solidFill>
                          <a:latin typeface="Calibri"/>
                        </a:rPr>
                        <a:t>rs370526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9045495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CC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rs12490065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10602561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AG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rs17033759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10993680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AA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rs1797912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12445239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rs7650895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12450162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rs9942108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14990337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a:solidFill>
                            <a:srgbClr val="000000"/>
                          </a:solidFill>
                          <a:latin typeface="Calibri"/>
                        </a:rPr>
                        <a:t>rs9825720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15390253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AG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l" fontAlgn="b"/>
                      <a:r>
                        <a:rPr lang="en-US" sz="1100" b="0" i="0" u="none" strike="noStrike" dirty="0" smtClean="0">
                          <a:solidFill>
                            <a:srgbClr val="000000"/>
                          </a:solidFill>
                          <a:latin typeface="Calibri"/>
                        </a:rPr>
                        <a:t>…</a:t>
                      </a:r>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smtClean="0">
                          <a:solidFill>
                            <a:srgbClr val="000000"/>
                          </a:solidFill>
                          <a:latin typeface="Calibri"/>
                        </a:rPr>
                        <a:t>…</a:t>
                      </a:r>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smtClean="0">
                          <a:solidFill>
                            <a:srgbClr val="000000"/>
                          </a:solidFill>
                          <a:latin typeface="Calibri"/>
                        </a:rPr>
                        <a:t>…</a:t>
                      </a:r>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smtClean="0">
                          <a:solidFill>
                            <a:srgbClr val="000000"/>
                          </a:solidFill>
                          <a:latin typeface="Calibri"/>
                        </a:rPr>
                        <a:t>…</a:t>
                      </a:r>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smtClean="0">
                          <a:solidFill>
                            <a:srgbClr val="000000"/>
                          </a:solidFill>
                          <a:latin typeface="Calibri"/>
                        </a:rPr>
                        <a:t>…</a:t>
                      </a:r>
                      <a:endParaRPr lang="en-US" sz="11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762000" y="1600200"/>
            <a:ext cx="1655261" cy="369332"/>
          </a:xfrm>
          <a:prstGeom prst="rect">
            <a:avLst/>
          </a:prstGeom>
          <a:noFill/>
        </p:spPr>
        <p:txBody>
          <a:bodyPr wrap="none" rtlCol="0">
            <a:spAutoFit/>
          </a:bodyPr>
          <a:lstStyle/>
          <a:p>
            <a:r>
              <a:rPr lang="en-US" dirty="0" smtClean="0"/>
              <a:t>Obi’s raw data</a:t>
            </a:r>
            <a:endParaRPr lang="en-US" dirty="0"/>
          </a:p>
        </p:txBody>
      </p:sp>
      <p:sp>
        <p:nvSpPr>
          <p:cNvPr id="8" name="TextBox 7"/>
          <p:cNvSpPr txBox="1"/>
          <p:nvPr/>
        </p:nvSpPr>
        <p:spPr>
          <a:xfrm>
            <a:off x="4038600" y="1600200"/>
            <a:ext cx="1916550" cy="369332"/>
          </a:xfrm>
          <a:prstGeom prst="rect">
            <a:avLst/>
          </a:prstGeom>
          <a:noFill/>
        </p:spPr>
        <p:txBody>
          <a:bodyPr wrap="none" rtlCol="0">
            <a:spAutoFit/>
          </a:bodyPr>
          <a:lstStyle/>
          <a:p>
            <a:r>
              <a:rPr lang="en-US" dirty="0" smtClean="0"/>
              <a:t>‘diff’ with Malachi</a:t>
            </a:r>
            <a:endParaRPr lang="en-US" dirty="0"/>
          </a:p>
        </p:txBody>
      </p:sp>
    </p:spTree>
    <p:extLst>
      <p:ext uri="{BB962C8B-B14F-4D97-AF65-F5344CB8AC3E}">
        <p14:creationId xmlns:p14="http://schemas.microsoft.com/office/powerpoint/2010/main" val="27884029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germline variant workflow</a:t>
            </a:r>
            <a:endParaRPr lang="en-US" dirty="0"/>
          </a:p>
        </p:txBody>
      </p:sp>
      <p:pic>
        <p:nvPicPr>
          <p:cNvPr id="4" name="Content Placeholder 3" descr="Screen Shot 2018-10-29 at 8.43.53 PM.png"/>
          <p:cNvPicPr>
            <a:picLocks noGrp="1" noChangeAspect="1"/>
          </p:cNvPicPr>
          <p:nvPr>
            <p:ph idx="1"/>
          </p:nvPr>
        </p:nvPicPr>
        <p:blipFill>
          <a:blip r:embed="rId2">
            <a:extLst>
              <a:ext uri="{28A0092B-C50C-407E-A947-70E740481C1C}">
                <a14:useLocalDpi xmlns:a14="http://schemas.microsoft.com/office/drawing/2010/main" val="0"/>
              </a:ext>
            </a:extLst>
          </a:blip>
          <a:srcRect t="-8276" b="-8276"/>
          <a:stretch>
            <a:fillRect/>
          </a:stretch>
        </p:blipFill>
        <p:spPr/>
      </p:pic>
      <p:sp>
        <p:nvSpPr>
          <p:cNvPr id="5" name="TextBox 4"/>
          <p:cNvSpPr txBox="1"/>
          <p:nvPr/>
        </p:nvSpPr>
        <p:spPr>
          <a:xfrm>
            <a:off x="18" y="6472262"/>
            <a:ext cx="6760347" cy="369332"/>
          </a:xfrm>
          <a:prstGeom prst="rect">
            <a:avLst/>
          </a:prstGeom>
          <a:noFill/>
        </p:spPr>
        <p:txBody>
          <a:bodyPr wrap="none" rtlCol="0">
            <a:spAutoFit/>
          </a:bodyPr>
          <a:lstStyle/>
          <a:p>
            <a:r>
              <a:rPr lang="en-US" dirty="0" smtClean="0"/>
              <a:t>Slide courtesy of </a:t>
            </a:r>
            <a:r>
              <a:rPr lang="en-US" dirty="0" err="1" smtClean="0"/>
              <a:t>Karyn</a:t>
            </a:r>
            <a:r>
              <a:rPr lang="en-US" dirty="0" smtClean="0"/>
              <a:t> </a:t>
            </a:r>
            <a:r>
              <a:rPr lang="en-US" dirty="0" err="1" smtClean="0"/>
              <a:t>Meltz</a:t>
            </a:r>
            <a:r>
              <a:rPr lang="en-US" dirty="0" smtClean="0"/>
              <a:t> Steinberg</a:t>
            </a:r>
            <a:r>
              <a:rPr lang="en-US" dirty="0" smtClean="0"/>
              <a:t> (Washington University)</a:t>
            </a:r>
            <a:endParaRPr lang="en-US" dirty="0"/>
          </a:p>
        </p:txBody>
      </p:sp>
    </p:spTree>
    <p:extLst>
      <p:ext uri="{BB962C8B-B14F-4D97-AF65-F5344CB8AC3E}">
        <p14:creationId xmlns:p14="http://schemas.microsoft.com/office/powerpoint/2010/main" val="377034184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methods </a:t>
            </a:r>
            <a:endParaRPr lang="en-US" dirty="0"/>
          </a:p>
        </p:txBody>
      </p:sp>
      <p:sp>
        <p:nvSpPr>
          <p:cNvPr id="3" name="Content Placeholder 2"/>
          <p:cNvSpPr>
            <a:spLocks noGrp="1"/>
          </p:cNvSpPr>
          <p:nvPr>
            <p:ph idx="1"/>
          </p:nvPr>
        </p:nvSpPr>
        <p:spPr/>
        <p:txBody>
          <a:bodyPr>
            <a:normAutofit/>
          </a:bodyPr>
          <a:lstStyle/>
          <a:p>
            <a:r>
              <a:rPr lang="en-US" dirty="0" smtClean="0"/>
              <a:t>Call SNVs and </a:t>
            </a:r>
            <a:r>
              <a:rPr lang="en-US" dirty="0" err="1" smtClean="0"/>
              <a:t>Indels</a:t>
            </a:r>
            <a:r>
              <a:rPr lang="en-US" dirty="0" smtClean="0"/>
              <a:t> separately by considering each variant locus</a:t>
            </a:r>
          </a:p>
          <a:p>
            <a:pPr lvl="1"/>
            <a:r>
              <a:rPr lang="en-US" dirty="0" smtClean="0"/>
              <a:t>Very fast</a:t>
            </a:r>
          </a:p>
          <a:p>
            <a:pPr lvl="1"/>
            <a:r>
              <a:rPr lang="en-US" dirty="0" smtClean="0"/>
              <a:t>Assumes bases are independent</a:t>
            </a:r>
          </a:p>
          <a:p>
            <a:r>
              <a:rPr lang="en-US" dirty="0" smtClean="0"/>
              <a:t>Call SNVs and </a:t>
            </a:r>
            <a:r>
              <a:rPr lang="en-US" dirty="0" err="1" smtClean="0"/>
              <a:t>indels</a:t>
            </a:r>
            <a:r>
              <a:rPr lang="en-US" dirty="0"/>
              <a:t> simultaneously via Bayesian genotype likelihood </a:t>
            </a:r>
            <a:r>
              <a:rPr lang="en-US" dirty="0" smtClean="0"/>
              <a:t>model</a:t>
            </a:r>
          </a:p>
          <a:p>
            <a:pPr lvl="1"/>
            <a:r>
              <a:rPr lang="en-US" dirty="0" smtClean="0"/>
              <a:t>More </a:t>
            </a:r>
            <a:r>
              <a:rPr lang="en-US" dirty="0"/>
              <a:t>computationally </a:t>
            </a:r>
            <a:r>
              <a:rPr lang="en-US" dirty="0" smtClean="0"/>
              <a:t>intensive</a:t>
            </a:r>
          </a:p>
          <a:p>
            <a:pPr lvl="1"/>
            <a:r>
              <a:rPr lang="en-US" dirty="0" smtClean="0"/>
              <a:t>GATK </a:t>
            </a:r>
            <a:r>
              <a:rPr lang="en-US" dirty="0" err="1"/>
              <a:t>UnifiedGenotyper</a:t>
            </a:r>
            <a:endParaRPr lang="en-US" dirty="0"/>
          </a:p>
          <a:p>
            <a:r>
              <a:rPr lang="en-US" dirty="0" smtClean="0"/>
              <a:t>Call </a:t>
            </a:r>
            <a:r>
              <a:rPr lang="en-US" dirty="0"/>
              <a:t>SNVs, </a:t>
            </a:r>
            <a:r>
              <a:rPr lang="en-US" dirty="0" err="1"/>
              <a:t>indels</a:t>
            </a:r>
            <a:r>
              <a:rPr lang="en-US" dirty="0"/>
              <a:t> and SVs simultaneously by performing a local de novo </a:t>
            </a:r>
            <a:r>
              <a:rPr lang="en-US" dirty="0" smtClean="0"/>
              <a:t>assembly</a:t>
            </a:r>
          </a:p>
          <a:p>
            <a:pPr lvl="1"/>
            <a:r>
              <a:rPr lang="en-US" dirty="0" smtClean="0"/>
              <a:t>More </a:t>
            </a:r>
            <a:r>
              <a:rPr lang="en-US" dirty="0"/>
              <a:t>computationally </a:t>
            </a:r>
            <a:r>
              <a:rPr lang="en-US" dirty="0" smtClean="0"/>
              <a:t>intensive</a:t>
            </a:r>
          </a:p>
          <a:p>
            <a:pPr lvl="1"/>
            <a:r>
              <a:rPr lang="en-US" dirty="0" smtClean="0"/>
              <a:t>More </a:t>
            </a:r>
            <a:r>
              <a:rPr lang="en-US" dirty="0"/>
              <a:t>accurate—gets rid of many false positives especially </a:t>
            </a:r>
            <a:r>
              <a:rPr lang="en-US" dirty="0" err="1"/>
              <a:t>indels</a:t>
            </a:r>
            <a:r>
              <a:rPr lang="en-US" dirty="0"/>
              <a:t> •  GATK </a:t>
            </a:r>
            <a:r>
              <a:rPr lang="en-US" dirty="0" err="1"/>
              <a:t>HaplotypeCaller</a:t>
            </a:r>
            <a:endParaRPr lang="en-US" dirty="0"/>
          </a:p>
        </p:txBody>
      </p:sp>
    </p:spTree>
    <p:extLst>
      <p:ext uri="{BB962C8B-B14F-4D97-AF65-F5344CB8AC3E}">
        <p14:creationId xmlns:p14="http://schemas.microsoft.com/office/powerpoint/2010/main" val="25059822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all the steps?</a:t>
            </a:r>
            <a:endParaRPr lang="en-US" dirty="0"/>
          </a:p>
        </p:txBody>
      </p:sp>
      <p:pic>
        <p:nvPicPr>
          <p:cNvPr id="4" name="Content Placeholder 3" descr="Screen Shot 2018-10-29 at 8.48.09 PM.png"/>
          <p:cNvPicPr>
            <a:picLocks noGrp="1" noChangeAspect="1"/>
          </p:cNvPicPr>
          <p:nvPr>
            <p:ph idx="1"/>
          </p:nvPr>
        </p:nvPicPr>
        <p:blipFill>
          <a:blip r:embed="rId2">
            <a:extLst>
              <a:ext uri="{28A0092B-C50C-407E-A947-70E740481C1C}">
                <a14:useLocalDpi xmlns:a14="http://schemas.microsoft.com/office/drawing/2010/main" val="0"/>
              </a:ext>
            </a:extLst>
          </a:blip>
          <a:srcRect t="-831" b="-831"/>
          <a:stretch>
            <a:fillRect/>
          </a:stretch>
        </p:blipFill>
        <p:spPr/>
      </p:pic>
    </p:spTree>
    <p:extLst>
      <p:ext uri="{BB962C8B-B14F-4D97-AF65-F5344CB8AC3E}">
        <p14:creationId xmlns:p14="http://schemas.microsoft.com/office/powerpoint/2010/main" val="12118881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Haplotype caller illustrated</a:t>
            </a:r>
            <a:endParaRPr lang="en-US" dirty="0"/>
          </a:p>
        </p:txBody>
      </p:sp>
      <p:pic>
        <p:nvPicPr>
          <p:cNvPr id="4" name="Content Placeholder 3" descr="Screen Shot 2018-10-29 at 8.49.14 PM.png"/>
          <p:cNvPicPr>
            <a:picLocks noGrp="1" noChangeAspect="1"/>
          </p:cNvPicPr>
          <p:nvPr>
            <p:ph idx="1"/>
          </p:nvPr>
        </p:nvPicPr>
        <p:blipFill>
          <a:blip r:embed="rId2">
            <a:extLst>
              <a:ext uri="{28A0092B-C50C-407E-A947-70E740481C1C}">
                <a14:useLocalDpi xmlns:a14="http://schemas.microsoft.com/office/drawing/2010/main" val="0"/>
              </a:ext>
            </a:extLst>
          </a:blip>
          <a:srcRect l="-4065" r="-4065"/>
          <a:stretch>
            <a:fillRect/>
          </a:stretch>
        </p:blipFill>
        <p:spPr/>
      </p:pic>
    </p:spTree>
    <p:extLst>
      <p:ext uri="{BB962C8B-B14F-4D97-AF65-F5344CB8AC3E}">
        <p14:creationId xmlns:p14="http://schemas.microsoft.com/office/powerpoint/2010/main" val="11573905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GATK recommended filters</a:t>
            </a:r>
          </a:p>
        </p:txBody>
      </p:sp>
      <p:sp>
        <p:nvSpPr>
          <p:cNvPr id="3" name="Content Placeholder 2"/>
          <p:cNvSpPr>
            <a:spLocks noGrp="1"/>
          </p:cNvSpPr>
          <p:nvPr>
            <p:ph idx="1"/>
          </p:nvPr>
        </p:nvSpPr>
        <p:spPr/>
        <p:txBody>
          <a:bodyPr>
            <a:normAutofit lnSpcReduction="10000"/>
          </a:bodyPr>
          <a:lstStyle/>
          <a:p>
            <a:r>
              <a:rPr lang="en-US" dirty="0"/>
              <a:t>SNPs</a:t>
            </a:r>
          </a:p>
          <a:p>
            <a:pPr lvl="1"/>
            <a:r>
              <a:rPr lang="en-US" dirty="0" smtClean="0"/>
              <a:t>QD </a:t>
            </a:r>
            <a:r>
              <a:rPr lang="en-US" dirty="0"/>
              <a:t>&lt; 2.0 (variant quality/depth of non-ref samples)</a:t>
            </a:r>
          </a:p>
          <a:p>
            <a:pPr lvl="1"/>
            <a:r>
              <a:rPr lang="en-US" dirty="0" smtClean="0"/>
              <a:t>MQ </a:t>
            </a:r>
            <a:r>
              <a:rPr lang="en-US" dirty="0"/>
              <a:t>&lt; 40.0 (Mapping quality</a:t>
            </a:r>
            <a:r>
              <a:rPr lang="en-US" dirty="0" smtClean="0"/>
              <a:t>)</a:t>
            </a:r>
            <a:endParaRPr lang="en-US" dirty="0"/>
          </a:p>
          <a:p>
            <a:pPr lvl="1"/>
            <a:r>
              <a:rPr lang="en-US" dirty="0" smtClean="0"/>
              <a:t>FS </a:t>
            </a:r>
            <a:r>
              <a:rPr lang="en-US" dirty="0"/>
              <a:t>&gt; 60.0 (</a:t>
            </a:r>
            <a:r>
              <a:rPr lang="en-US" dirty="0" err="1"/>
              <a:t>Phred</a:t>
            </a:r>
            <a:r>
              <a:rPr lang="en-US" dirty="0"/>
              <a:t> score Fisher’s test </a:t>
            </a:r>
            <a:r>
              <a:rPr lang="en-US" dirty="0" err="1"/>
              <a:t>pvalue</a:t>
            </a:r>
            <a:r>
              <a:rPr lang="en-US" dirty="0"/>
              <a:t> for strand bias)</a:t>
            </a:r>
          </a:p>
          <a:p>
            <a:pPr lvl="1"/>
            <a:r>
              <a:rPr lang="en-US" dirty="0" smtClean="0"/>
              <a:t>SOR </a:t>
            </a:r>
            <a:r>
              <a:rPr lang="en-US" dirty="0"/>
              <a:t>&gt; 3.0 (Strand odds ratio, aims to evaluate whether there is strand bias in the data—updated form of FET)</a:t>
            </a:r>
          </a:p>
          <a:p>
            <a:pPr lvl="1"/>
            <a:r>
              <a:rPr lang="en-US" dirty="0" err="1" smtClean="0"/>
              <a:t>MQRankSum</a:t>
            </a:r>
            <a:r>
              <a:rPr lang="en-US" dirty="0" smtClean="0"/>
              <a:t> </a:t>
            </a:r>
            <a:r>
              <a:rPr lang="en-US" dirty="0"/>
              <a:t>&lt; -12.5 (mapping quality of reference reads </a:t>
            </a:r>
            <a:r>
              <a:rPr lang="en-US" dirty="0" err="1"/>
              <a:t>vs</a:t>
            </a:r>
            <a:r>
              <a:rPr lang="en-US" dirty="0"/>
              <a:t> alt reads)</a:t>
            </a:r>
          </a:p>
          <a:p>
            <a:pPr lvl="1"/>
            <a:r>
              <a:rPr lang="en-US" dirty="0" err="1" smtClean="0"/>
              <a:t>ReadPosRankSum</a:t>
            </a:r>
            <a:r>
              <a:rPr lang="en-US" dirty="0" smtClean="0"/>
              <a:t> </a:t>
            </a:r>
            <a:r>
              <a:rPr lang="en-US" dirty="0"/>
              <a:t>&lt; -8.0 (distance of alt reads from end of the read)</a:t>
            </a:r>
          </a:p>
          <a:p>
            <a:r>
              <a:rPr lang="en-US" dirty="0" err="1" smtClean="0"/>
              <a:t>Indels</a:t>
            </a:r>
            <a:endParaRPr lang="en-US" dirty="0"/>
          </a:p>
          <a:p>
            <a:pPr lvl="1"/>
            <a:r>
              <a:rPr lang="en-US" dirty="0" smtClean="0"/>
              <a:t>QD</a:t>
            </a:r>
            <a:r>
              <a:rPr lang="en-US" dirty="0"/>
              <a:t>&lt;2.0</a:t>
            </a:r>
          </a:p>
          <a:p>
            <a:pPr lvl="1"/>
            <a:r>
              <a:rPr lang="en-US" dirty="0" err="1" smtClean="0"/>
              <a:t>ReadPosRankSum</a:t>
            </a:r>
            <a:r>
              <a:rPr lang="en-US" dirty="0" smtClean="0"/>
              <a:t> </a:t>
            </a:r>
            <a:r>
              <a:rPr lang="en-US" dirty="0"/>
              <a:t>&lt; -20.0 •  </a:t>
            </a:r>
            <a:r>
              <a:rPr lang="en-US" dirty="0" err="1"/>
              <a:t>InbreedingCoeff</a:t>
            </a:r>
            <a:r>
              <a:rPr lang="en-US" dirty="0"/>
              <a:t> &lt; -0.8</a:t>
            </a:r>
          </a:p>
          <a:p>
            <a:pPr lvl="1"/>
            <a:r>
              <a:rPr lang="en-US" dirty="0" smtClean="0"/>
              <a:t>FS </a:t>
            </a:r>
            <a:r>
              <a:rPr lang="en-US" dirty="0"/>
              <a:t>&gt; 200.0</a:t>
            </a:r>
          </a:p>
          <a:p>
            <a:pPr lvl="1"/>
            <a:r>
              <a:rPr lang="en-US" dirty="0" smtClean="0"/>
              <a:t>SOR </a:t>
            </a:r>
            <a:r>
              <a:rPr lang="en-US" dirty="0"/>
              <a:t>&gt; 10.0</a:t>
            </a:r>
          </a:p>
        </p:txBody>
      </p:sp>
    </p:spTree>
    <p:extLst>
      <p:ext uri="{BB962C8B-B14F-4D97-AF65-F5344CB8AC3E}">
        <p14:creationId xmlns:p14="http://schemas.microsoft.com/office/powerpoint/2010/main" val="22649578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 Quality Score Recalibration (VSQR)</a:t>
            </a:r>
            <a:endParaRPr lang="en-US" dirty="0"/>
          </a:p>
        </p:txBody>
      </p:sp>
      <p:sp>
        <p:nvSpPr>
          <p:cNvPr id="3" name="Content Placeholder 2"/>
          <p:cNvSpPr>
            <a:spLocks noGrp="1"/>
          </p:cNvSpPr>
          <p:nvPr>
            <p:ph idx="1"/>
          </p:nvPr>
        </p:nvSpPr>
        <p:spPr/>
        <p:txBody>
          <a:bodyPr/>
          <a:lstStyle/>
          <a:p>
            <a:r>
              <a:rPr lang="en-US" dirty="0" err="1"/>
              <a:t>VariantRecalibrator</a:t>
            </a:r>
            <a:endParaRPr lang="en-US" dirty="0"/>
          </a:p>
          <a:p>
            <a:pPr lvl="1"/>
            <a:r>
              <a:rPr lang="en-US" dirty="0" smtClean="0"/>
              <a:t>Gaussian </a:t>
            </a:r>
            <a:r>
              <a:rPr lang="en-US" dirty="0"/>
              <a:t>mixture model by looking at the annotation values over </a:t>
            </a:r>
            <a:r>
              <a:rPr lang="en-US" dirty="0" smtClean="0"/>
              <a:t>a high </a:t>
            </a:r>
            <a:r>
              <a:rPr lang="en-US" dirty="0"/>
              <a:t>quality subset of input call set and then evaluate all </a:t>
            </a:r>
            <a:r>
              <a:rPr lang="en-US" dirty="0" smtClean="0"/>
              <a:t>variants</a:t>
            </a:r>
          </a:p>
          <a:p>
            <a:r>
              <a:rPr lang="en-US" dirty="0" err="1" smtClean="0"/>
              <a:t>ApplyRecalibration</a:t>
            </a:r>
            <a:endParaRPr lang="en-US" dirty="0"/>
          </a:p>
          <a:p>
            <a:pPr lvl="1"/>
            <a:r>
              <a:rPr lang="en-US" dirty="0" smtClean="0"/>
              <a:t>Apply model parameters to each variant producing a recalibrated </a:t>
            </a:r>
            <a:r>
              <a:rPr lang="en-US" dirty="0"/>
              <a:t>VCF file</a:t>
            </a:r>
          </a:p>
          <a:p>
            <a:endParaRPr lang="en-US" dirty="0"/>
          </a:p>
          <a:p>
            <a:r>
              <a:rPr lang="en-US" dirty="0" smtClean="0"/>
              <a:t>Run </a:t>
            </a:r>
            <a:r>
              <a:rPr lang="en-US" dirty="0"/>
              <a:t>these separately for SNPs and </a:t>
            </a:r>
            <a:r>
              <a:rPr lang="en-US" dirty="0" err="1"/>
              <a:t>indels</a:t>
            </a:r>
            <a:endParaRPr lang="en-US" dirty="0"/>
          </a:p>
          <a:p>
            <a:r>
              <a:rPr lang="en-US" dirty="0" smtClean="0"/>
              <a:t>Need </a:t>
            </a:r>
            <a:r>
              <a:rPr lang="en-US" dirty="0"/>
              <a:t>to have some resource files to train the </a:t>
            </a:r>
            <a:r>
              <a:rPr lang="en-US" dirty="0" smtClean="0"/>
              <a:t>calibrator</a:t>
            </a:r>
          </a:p>
          <a:p>
            <a:pPr lvl="1"/>
            <a:r>
              <a:rPr lang="en-US" dirty="0" err="1" smtClean="0"/>
              <a:t>HapMap</a:t>
            </a:r>
            <a:endParaRPr lang="en-US" dirty="0" smtClean="0"/>
          </a:p>
          <a:p>
            <a:pPr lvl="1"/>
            <a:r>
              <a:rPr lang="en-US" dirty="0" smtClean="0"/>
              <a:t>1000G</a:t>
            </a:r>
          </a:p>
          <a:p>
            <a:pPr lvl="1"/>
            <a:r>
              <a:rPr lang="en-US" dirty="0" smtClean="0"/>
              <a:t>dbSNP</a:t>
            </a:r>
            <a:endParaRPr lang="en-US" dirty="0"/>
          </a:p>
        </p:txBody>
      </p:sp>
    </p:spTree>
    <p:extLst>
      <p:ext uri="{BB962C8B-B14F-4D97-AF65-F5344CB8AC3E}">
        <p14:creationId xmlns:p14="http://schemas.microsoft.com/office/powerpoint/2010/main" val="294001475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1416</TotalTime>
  <Words>1683</Words>
  <Application>Microsoft Macintosh PowerPoint</Application>
  <PresentationFormat>On-screen Show (4:3)</PresentationFormat>
  <Paragraphs>340</Paragraphs>
  <Slides>38</Slides>
  <Notes>3</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MGI_PPT_template_4-3_v1b</vt:lpstr>
      <vt:lpstr>PMBIO Module 04   Germline. Germline WGS and Exome Variant Analysis</vt:lpstr>
      <vt:lpstr>PowerPoint Presentation</vt:lpstr>
      <vt:lpstr>Learning objectives of module 04: Germline</vt:lpstr>
      <vt:lpstr>An example germline variant workflow</vt:lpstr>
      <vt:lpstr>Different methods </vt:lpstr>
      <vt:lpstr>Why all the steps?</vt:lpstr>
      <vt:lpstr>Haplotype caller illustrated</vt:lpstr>
      <vt:lpstr>GATK recommended filters</vt:lpstr>
      <vt:lpstr>Variant Quality Score Recalibration (VSQR)</vt:lpstr>
      <vt:lpstr>PowerPoint Presentation</vt:lpstr>
      <vt:lpstr>Transition/Transversion ratio (Ti/Tv)</vt:lpstr>
      <vt:lpstr># heterozygous and homozygous variant</vt:lpstr>
      <vt:lpstr>Other things to evaluate</vt:lpstr>
      <vt:lpstr>Germline variant annotation approaches/tool</vt:lpstr>
      <vt:lpstr>Functional categorization relative to transcript annotations</vt:lpstr>
      <vt:lpstr>PowerPoint Presentation</vt:lpstr>
      <vt:lpstr>What is consumer genomics?</vt:lpstr>
      <vt:lpstr>Current Consumer Genomics options</vt:lpstr>
      <vt:lpstr>SNP array genotyping identifies likely genotype by hybridization</vt:lpstr>
      <vt:lpstr>Inferred genotypes are intersected with known genotype-phenotype associations (GWAS studies)</vt:lpstr>
      <vt:lpstr>23andMe: Welcome to me</vt:lpstr>
      <vt:lpstr>Traits: A “likely sprinter” with wet earwax</vt:lpstr>
      <vt:lpstr>“Health Labs”: Extra five pounds not my fault</vt:lpstr>
      <vt:lpstr>Disease risks - 33% chance of diabetes! Oh wait that’s just 1.3x average</vt:lpstr>
      <vt:lpstr>23andMe says – 96.5% European with 3.3% (East Asian &amp; Native American)</vt:lpstr>
      <vt:lpstr>To the records office…</vt:lpstr>
      <vt:lpstr>To the records office…</vt:lpstr>
      <vt:lpstr>An historical aside…</vt:lpstr>
      <vt:lpstr>An historical aside…</vt:lpstr>
      <vt:lpstr>To the records office…</vt:lpstr>
      <vt:lpstr>To the records office…</vt:lpstr>
      <vt:lpstr>To the records office…</vt:lpstr>
      <vt:lpstr>My calculations (~0.8%) substantially less than 23andMe at 3.3%. Why the discrepancy?</vt:lpstr>
      <vt:lpstr>To the records office…</vt:lpstr>
      <vt:lpstr>Records show at least one other great-great-grandfather had native ancestry</vt:lpstr>
      <vt:lpstr>Comparing genes between Obi &amp; Malachi: surprise – identical twins!</vt:lpstr>
      <vt:lpstr>Independent test: Monozygosity confirmed!</vt:lpstr>
      <vt:lpstr>23andMe allows you to download your raw data</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148</cp:revision>
  <dcterms:created xsi:type="dcterms:W3CDTF">2015-05-07T20:45:54Z</dcterms:created>
  <dcterms:modified xsi:type="dcterms:W3CDTF">2018-10-29T21:41:35Z</dcterms:modified>
</cp:coreProperties>
</file>